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3"/>
  </p:notesMasterIdLst>
  <p:handoutMasterIdLst>
    <p:handoutMasterId r:id="rId74"/>
  </p:handoutMasterIdLst>
  <p:sldIdLst>
    <p:sldId id="2241" r:id="rId2"/>
    <p:sldId id="2268" r:id="rId3"/>
    <p:sldId id="2417" r:id="rId4"/>
    <p:sldId id="2490" r:id="rId5"/>
    <p:sldId id="2491" r:id="rId6"/>
    <p:sldId id="1391" r:id="rId7"/>
    <p:sldId id="1392" r:id="rId8"/>
    <p:sldId id="2435" r:id="rId9"/>
    <p:sldId id="2492" r:id="rId10"/>
    <p:sldId id="2493" r:id="rId11"/>
    <p:sldId id="2415" r:id="rId12"/>
    <p:sldId id="2489" r:id="rId13"/>
    <p:sldId id="2438" r:id="rId14"/>
    <p:sldId id="2418" r:id="rId15"/>
    <p:sldId id="2419" r:id="rId16"/>
    <p:sldId id="2421" r:id="rId17"/>
    <p:sldId id="2423" r:id="rId18"/>
    <p:sldId id="2420" r:id="rId19"/>
    <p:sldId id="2424" r:id="rId20"/>
    <p:sldId id="2425" r:id="rId21"/>
    <p:sldId id="2426" r:id="rId22"/>
    <p:sldId id="2427" r:id="rId23"/>
    <p:sldId id="2430" r:id="rId24"/>
    <p:sldId id="2431" r:id="rId25"/>
    <p:sldId id="2428" r:id="rId26"/>
    <p:sldId id="2432" r:id="rId27"/>
    <p:sldId id="2433" r:id="rId28"/>
    <p:sldId id="2434" r:id="rId29"/>
    <p:sldId id="2472" r:id="rId30"/>
    <p:sldId id="2451" r:id="rId31"/>
    <p:sldId id="2450" r:id="rId32"/>
    <p:sldId id="2453" r:id="rId33"/>
    <p:sldId id="2456" r:id="rId34"/>
    <p:sldId id="2454" r:id="rId35"/>
    <p:sldId id="2457" r:id="rId36"/>
    <p:sldId id="2486" r:id="rId37"/>
    <p:sldId id="2458" r:id="rId38"/>
    <p:sldId id="2459" r:id="rId39"/>
    <p:sldId id="2463" r:id="rId40"/>
    <p:sldId id="2460" r:id="rId41"/>
    <p:sldId id="2464" r:id="rId42"/>
    <p:sldId id="2465" r:id="rId43"/>
    <p:sldId id="2466" r:id="rId44"/>
    <p:sldId id="2467" r:id="rId45"/>
    <p:sldId id="2468" r:id="rId46"/>
    <p:sldId id="2469" r:id="rId47"/>
    <p:sldId id="2437" r:id="rId48"/>
    <p:sldId id="2444" r:id="rId49"/>
    <p:sldId id="2487" r:id="rId50"/>
    <p:sldId id="2488" r:id="rId51"/>
    <p:sldId id="2436" r:id="rId52"/>
    <p:sldId id="2485" r:id="rId53"/>
    <p:sldId id="2439" r:id="rId54"/>
    <p:sldId id="2481" r:id="rId55"/>
    <p:sldId id="2482" r:id="rId56"/>
    <p:sldId id="2483" r:id="rId57"/>
    <p:sldId id="2480" r:id="rId58"/>
    <p:sldId id="2440" r:id="rId59"/>
    <p:sldId id="2441" r:id="rId60"/>
    <p:sldId id="2442" r:id="rId61"/>
    <p:sldId id="2473" r:id="rId62"/>
    <p:sldId id="2474" r:id="rId63"/>
    <p:sldId id="2475" r:id="rId64"/>
    <p:sldId id="2476" r:id="rId65"/>
    <p:sldId id="2477" r:id="rId66"/>
    <p:sldId id="2471" r:id="rId67"/>
    <p:sldId id="2484" r:id="rId68"/>
    <p:sldId id="2478" r:id="rId69"/>
    <p:sldId id="2479" r:id="rId70"/>
    <p:sldId id="2445" r:id="rId71"/>
    <p:sldId id="2446" r:id="rId7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BE384B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82" autoAdjust="0"/>
    <p:restoredTop sz="79326" autoAdjust="0"/>
  </p:normalViewPr>
  <p:slideViewPr>
    <p:cSldViewPr>
      <p:cViewPr varScale="1">
        <p:scale>
          <a:sx n="142" d="100"/>
          <a:sy n="142" d="100"/>
        </p:scale>
        <p:origin x="2792" y="176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464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2025/9/28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524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944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3064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193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724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862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780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0879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61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679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809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735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9251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976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166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1973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4921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120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5071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8865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3848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25155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8935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5143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9725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32867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4638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61730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6796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例子：手机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2858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49251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9533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70490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4981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4394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0288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6214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sz="1800" dirty="0"/>
              <a:t>Int64 remove the </a:t>
            </a:r>
            <a:r>
              <a:rPr kumimoji="1" lang="en-US" altLang="zh-CN" sz="1800" b="0" dirty="0"/>
              <a:t>ambiguity of JSON formats</a:t>
            </a:r>
            <a:endParaRPr kumimoji="1" lang="zh-CN" altLang="en-US" sz="18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9483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5325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72788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b="1" dirty="0" err="1"/>
              <a:t>Varint</a:t>
            </a:r>
            <a:r>
              <a:rPr lang="en" altLang="zh-CN" b="1" dirty="0"/>
              <a:t> </a:t>
            </a:r>
            <a:r>
              <a:rPr lang="zh-CN" altLang="en-US" b="1" dirty="0"/>
              <a:t>编码</a:t>
            </a:r>
            <a:r>
              <a:rPr lang="zh-CN" altLang="en-US" dirty="0"/>
              <a:t>：把无符号数用 </a:t>
            </a:r>
            <a:r>
              <a:rPr lang="en-US" altLang="zh-CN" dirty="0"/>
              <a:t>7-</a:t>
            </a:r>
            <a:r>
              <a:rPr lang="en" altLang="zh-CN" dirty="0"/>
              <a:t>bit </a:t>
            </a:r>
            <a:r>
              <a:rPr lang="zh-CN" altLang="en-US" dirty="0"/>
              <a:t>分段存储，每个字节最高位表示是否继续。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2205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7729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3762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1016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9546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5888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8694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0322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45827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99675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60970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3401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07793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10522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25484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91675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51992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83010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63433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38984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6490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it's</a:t>
            </a:r>
            <a:r>
              <a:rPr kumimoji="1" lang="zh-CN" altLang="en-US" dirty="0"/>
              <a:t> </a:t>
            </a:r>
            <a:r>
              <a:rPr kumimoji="1" lang="en-US" altLang="zh-CN" dirty="0"/>
              <a:t>vote,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itself:</a:t>
            </a:r>
            <a:r>
              <a:rPr kumimoji="1" lang="zh-CN" altLang="en-US" dirty="0"/>
              <a:t> </a:t>
            </a: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name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just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counter.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1508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02978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96160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3535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91675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53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76358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5.tiff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Remote Procedure Call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888ED355-44B6-D14B-BD43-61B43993464E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Distributed system that support large-scale websites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b="0" dirty="0"/>
              <a:t>Example: extend a single-node filesystem to a distributed one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内容占位符 2">
            <a:extLst>
              <a:ext uri="{FF2B5EF4-FFF2-40B4-BE49-F238E27FC236}">
                <a16:creationId xmlns:a16="http://schemas.microsoft.com/office/drawing/2014/main" id="{B002EE9D-6D5E-5444-BC1E-8C92B85E472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Large-scale websites are composed of different distributed systems</a:t>
            </a:r>
          </a:p>
          <a:p>
            <a:pPr lvl="1"/>
            <a:r>
              <a:rPr kumimoji="1" lang="en-US" altLang="zh-CN" dirty="0"/>
              <a:t>Request processing, data storage</a:t>
            </a:r>
          </a:p>
          <a:p>
            <a:pPr lvl="1"/>
            <a:r>
              <a:rPr kumimoji="1" lang="en-US" altLang="zh-CN" b="1" dirty="0"/>
              <a:t>How each system communicates</a:t>
            </a:r>
            <a:r>
              <a:rPr kumimoji="1" lang="en-US" altLang="zh-CN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D41EA775-87CD-014C-9D64-D5AE4C812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Other file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systems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(not</a:t>
            </a:r>
            <a:r>
              <a:rPr lang="zh-CN" altLang="en-US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 </a:t>
            </a:r>
            <a:r>
              <a:rPr lang="en-US" altLang="zh-CN" sz="3600" b="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b="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)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49DE6D-FE82-434B-9599-449CAFAE9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253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41B54-C977-BB40-8E7F-74FECB78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Other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Choices instead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8A1785-AE0F-C242-B86E-F737E6A5B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2016224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Method-1</a:t>
            </a:r>
            <a:r>
              <a:rPr kumimoji="1" lang="en" altLang="zh-CN" b="0" dirty="0"/>
              <a:t>: use continue blocks</a:t>
            </a:r>
          </a:p>
          <a:p>
            <a:pPr lvl="1"/>
            <a:r>
              <a:rPr kumimoji="1" lang="en" altLang="zh-CN" dirty="0"/>
              <a:t>Re-allocate if the file expands</a:t>
            </a:r>
          </a:p>
          <a:p>
            <a:pPr lvl="1"/>
            <a:r>
              <a:rPr kumimoji="1" lang="en" altLang="zh-CN" dirty="0"/>
              <a:t>E.g., data in memory</a:t>
            </a:r>
          </a:p>
          <a:p>
            <a:pPr lvl="1"/>
            <a:r>
              <a:rPr kumimoji="1" lang="en" altLang="zh-CN" dirty="0"/>
              <a:t>Why not?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D3BC64-DA21-3940-8089-E523A608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9B896FA-73FC-2246-B6ED-84C878A1FCB1}"/>
              </a:ext>
            </a:extLst>
          </p:cNvPr>
          <p:cNvSpPr/>
          <p:nvPr/>
        </p:nvSpPr>
        <p:spPr>
          <a:xfrm>
            <a:off x="4694619" y="1084894"/>
            <a:ext cx="4572000" cy="19453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20000"/>
              </a:lnSpc>
              <a:spcBef>
                <a:spcPts val="1200"/>
              </a:spcBef>
            </a:pPr>
            <a:r>
              <a:rPr kumimoji="1" lang="en" altLang="zh-CN" b="1" dirty="0">
                <a:solidFill>
                  <a:srgbClr val="BE384B"/>
                </a:solidFill>
              </a:rPr>
              <a:t>Method-2</a:t>
            </a: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: use a linked list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Each block links to its next block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Use special one as EOF (End of File)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E.g., FAT32</a:t>
            </a:r>
          </a:p>
          <a:p>
            <a:pPr marL="360000" lvl="1" indent="-285750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kumimoji="1" lang="en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Why not?</a:t>
            </a:r>
            <a:endParaRPr kumimoji="1" lang="zh-CN" altLang="en-US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51888196-857B-BA4A-AF39-EF70A39940B2}"/>
              </a:ext>
            </a:extLst>
          </p:cNvPr>
          <p:cNvSpPr txBox="1">
            <a:spLocks/>
          </p:cNvSpPr>
          <p:nvPr/>
        </p:nvSpPr>
        <p:spPr>
          <a:xfrm>
            <a:off x="457200" y="3304892"/>
            <a:ext cx="4762872" cy="2016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>
                <a:solidFill>
                  <a:srgbClr val="BE384B"/>
                </a:solidFill>
              </a:rPr>
              <a:t>How to integrate different FS?</a:t>
            </a:r>
          </a:p>
          <a:p>
            <a:pPr lvl="1"/>
            <a:r>
              <a:rPr kumimoji="1" lang="en" altLang="zh-CN" dirty="0" err="1">
                <a:solidFill>
                  <a:schemeClr val="tx1"/>
                </a:solidFill>
              </a:rPr>
              <a:t>vnode</a:t>
            </a:r>
            <a:r>
              <a:rPr kumimoji="1" lang="en" altLang="zh-CN" dirty="0">
                <a:solidFill>
                  <a:schemeClr val="tx1"/>
                </a:solidFill>
              </a:rPr>
              <a:t> (will discuss later)</a:t>
            </a:r>
          </a:p>
          <a:p>
            <a:pPr lvl="1"/>
            <a:r>
              <a:rPr kumimoji="1" lang="en" altLang="zh-CN" dirty="0">
                <a:solidFill>
                  <a:schemeClr val="tx1"/>
                </a:solidFill>
              </a:rPr>
              <a:t>Interface is similar with </a:t>
            </a:r>
            <a:r>
              <a:rPr kumimoji="1" lang="en" altLang="zh-CN" dirty="0" err="1">
                <a:solidFill>
                  <a:schemeClr val="tx1"/>
                </a:solidFill>
              </a:rPr>
              <a:t>inode</a:t>
            </a:r>
            <a:endParaRPr kumimoji="1" lang="en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396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992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1849" y="1307452"/>
            <a:ext cx="417303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4128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606833" y="1406970"/>
            <a:ext cx="1742534" cy="838806"/>
            <a:chOff x="3348408" y="1975617"/>
            <a:chExt cx="2091040" cy="1006567"/>
          </a:xfrm>
        </p:grpSpPr>
        <p:sp>
          <p:nvSpPr>
            <p:cNvPr id="30" name="Rectangle 29"/>
            <p:cNvSpPr/>
            <p:nvPr/>
          </p:nvSpPr>
          <p:spPr>
            <a:xfrm>
              <a:off x="4861982" y="2563530"/>
              <a:ext cx="577466" cy="4186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349704" y="3262685"/>
            <a:ext cx="1301265" cy="604098"/>
            <a:chOff x="4235879" y="4214685"/>
            <a:chExt cx="1561518" cy="724917"/>
          </a:xfrm>
        </p:grpSpPr>
        <p:sp>
          <p:nvSpPr>
            <p:cNvPr id="50" name="Rectangle 49"/>
            <p:cNvSpPr/>
            <p:nvPr/>
          </p:nvSpPr>
          <p:spPr>
            <a:xfrm>
              <a:off x="5351173" y="4214685"/>
              <a:ext cx="446224" cy="321145"/>
            </a:xfrm>
            <a:prstGeom prst="rect">
              <a:avLst/>
            </a:prstGeom>
            <a:pattFill prst="pct10">
              <a:fgClr>
                <a:schemeClr val="tx1"/>
              </a:fgClr>
              <a:bgClr>
                <a:prstClr val="white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235879" y="4520949"/>
              <a:ext cx="662105" cy="4186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free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V="1">
              <a:off x="4809477" y="4358105"/>
              <a:ext cx="542048" cy="37431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(File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Allocation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lang="en-US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3EE37CD5-DF35-6F45-9D10-75EF16B80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800" b="0" dirty="0"/>
              <a:t>File is </a:t>
            </a:r>
            <a:r>
              <a:rPr lang="en-US" altLang="zh-CN" sz="1800" b="0" dirty="0"/>
              <a:t>a</a:t>
            </a:r>
            <a:r>
              <a:rPr lang="zh-CN" altLang="en-US" sz="1800" b="0" dirty="0"/>
              <a:t> </a:t>
            </a:r>
            <a:r>
              <a:rPr lang="en-US" sz="1800" b="0" dirty="0"/>
              <a:t>collection of disk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sz="1800" dirty="0">
                <a:solidFill>
                  <a:srgbClr val="BE384B"/>
                </a:solidFill>
              </a:rPr>
              <a:t>linked list </a:t>
            </a:r>
            <a:r>
              <a:rPr lang="en-US" sz="1800" b="0" dirty="0"/>
              <a:t>1-1 with blocks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</a:t>
            </a:r>
            <a:r>
              <a:rPr lang="en-US" sz="1800" b="0" i="1" dirty="0"/>
              <a:t>Number</a:t>
            </a:r>
            <a:r>
              <a:rPr lang="en-US" sz="1800" b="0" dirty="0"/>
              <a:t> is index of root </a:t>
            </a:r>
            <a:br>
              <a:rPr lang="en-US" sz="1800" b="0" dirty="0"/>
            </a:br>
            <a:r>
              <a:rPr lang="en-US" sz="1800" b="0" dirty="0"/>
              <a:t>of block list for the file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File offset (o = &lt; B, x &gt; )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Follow list to get block #</a:t>
            </a:r>
            <a:endParaRPr lang="en-US" sz="900" b="0" dirty="0"/>
          </a:p>
          <a:p>
            <a:pPr>
              <a:spcAft>
                <a:spcPts val="600"/>
              </a:spcAft>
            </a:pPr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</p:txBody>
      </p:sp>
    </p:spTree>
    <p:extLst>
      <p:ext uri="{BB962C8B-B14F-4D97-AF65-F5344CB8AC3E}">
        <p14:creationId xmlns:p14="http://schemas.microsoft.com/office/powerpoint/2010/main" val="37747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3" grpId="0" animBg="1"/>
      <p:bldP spid="55" grpId="0" animBg="1"/>
      <p:bldP spid="56" grpId="0" animBg="1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6279115" y="1648129"/>
            <a:ext cx="371853" cy="258878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279409" y="3530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816" y="1129308"/>
            <a:ext cx="4508914" cy="4395192"/>
          </a:xfrm>
        </p:spPr>
        <p:txBody>
          <a:bodyPr>
            <a:normAutofit/>
          </a:bodyPr>
          <a:lstStyle/>
          <a:p>
            <a:r>
              <a:rPr lang="en-US" altLang="zh-CN" sz="1800" b="0" dirty="0"/>
              <a:t>File is a</a:t>
            </a:r>
            <a:r>
              <a:rPr lang="zh-CN" altLang="en-US" sz="1800" b="0" dirty="0"/>
              <a:t> </a:t>
            </a:r>
            <a:r>
              <a:rPr lang="en-US" altLang="zh-CN" sz="1800" b="0" dirty="0"/>
              <a:t>collection of disk blocks</a:t>
            </a:r>
            <a:endParaRPr lang="en-US" altLang="zh-CN" sz="900" b="0" dirty="0"/>
          </a:p>
          <a:p>
            <a:r>
              <a:rPr lang="en-US" altLang="zh-CN" sz="1800" b="0" dirty="0"/>
              <a:t>FAT is </a:t>
            </a:r>
            <a:r>
              <a:rPr lang="en-US" altLang="zh-CN" sz="1800" dirty="0">
                <a:solidFill>
                  <a:srgbClr val="BE384B"/>
                </a:solidFill>
              </a:rPr>
              <a:t>a</a:t>
            </a:r>
            <a:r>
              <a:rPr lang="zh-CN" altLang="en-US" sz="1800" dirty="0">
                <a:solidFill>
                  <a:srgbClr val="BE384B"/>
                </a:solidFill>
              </a:rPr>
              <a:t> </a:t>
            </a:r>
            <a:r>
              <a:rPr lang="en-US" altLang="zh-CN" sz="1800" dirty="0">
                <a:solidFill>
                  <a:srgbClr val="BE384B"/>
                </a:solidFill>
              </a:rPr>
              <a:t>linked list </a:t>
            </a:r>
            <a:r>
              <a:rPr lang="en-US" altLang="zh-CN" sz="1800" b="0" dirty="0"/>
              <a:t>1-1 with blocks</a:t>
            </a:r>
            <a:endParaRPr lang="en-US" altLang="zh-CN" sz="900" b="0" dirty="0"/>
          </a:p>
          <a:p>
            <a:r>
              <a:rPr lang="en-US" altLang="zh-CN" sz="1800" b="0" dirty="0"/>
              <a:t>File </a:t>
            </a:r>
            <a:r>
              <a:rPr lang="en-US" altLang="zh-CN" sz="1800" b="0" i="1" dirty="0"/>
              <a:t>Number</a:t>
            </a:r>
            <a:r>
              <a:rPr lang="en-US" altLang="zh-CN" sz="1800" b="0" dirty="0"/>
              <a:t> is index of root </a:t>
            </a:r>
            <a:br>
              <a:rPr lang="en-US" altLang="zh-CN" sz="1800" b="0" dirty="0"/>
            </a:br>
            <a:r>
              <a:rPr lang="en-US" altLang="zh-CN" sz="1800" b="0" dirty="0"/>
              <a:t>of block list for the file</a:t>
            </a:r>
            <a:endParaRPr lang="en-US" altLang="zh-CN" sz="900" b="0" dirty="0"/>
          </a:p>
          <a:p>
            <a:r>
              <a:rPr lang="en-US" sz="1800" b="0" dirty="0"/>
              <a:t>File offset (o = &lt; B, x &gt; )</a:t>
            </a:r>
            <a:endParaRPr lang="en-US" sz="900" b="0" dirty="0"/>
          </a:p>
          <a:p>
            <a:r>
              <a:rPr lang="en-US" sz="1800" b="0" dirty="0"/>
              <a:t>Follow list to get block #</a:t>
            </a:r>
            <a:endParaRPr lang="en-US" sz="900" b="0" dirty="0"/>
          </a:p>
          <a:p>
            <a:r>
              <a:rPr lang="en-US" sz="1800" b="0" dirty="0"/>
              <a:t>Unused blocks </a:t>
            </a:r>
            <a:r>
              <a:rPr lang="en-US" sz="1800" b="0" dirty="0">
                <a:sym typeface="Wingdings"/>
              </a:rPr>
              <a:t> FAT free list</a:t>
            </a:r>
          </a:p>
          <a:p>
            <a:r>
              <a:rPr lang="en-US" sz="1800" b="0" dirty="0">
                <a:highlight>
                  <a:srgbClr val="FFFF00"/>
                </a:highlight>
                <a:sym typeface="Wingdings"/>
              </a:rPr>
              <a:t>Ex: </a:t>
            </a:r>
            <a:r>
              <a:rPr lang="en-US" sz="1800" b="0" dirty="0" err="1">
                <a:highlight>
                  <a:srgbClr val="FFFF00"/>
                </a:highlight>
                <a:sym typeface="Wingdings"/>
              </a:rPr>
              <a:t>file_write</a:t>
            </a:r>
            <a:r>
              <a:rPr lang="en-US" sz="1800" b="0" dirty="0">
                <a:highlight>
                  <a:srgbClr val="FFFF00"/>
                </a:highlight>
                <a:sym typeface="Wingdings"/>
              </a:rPr>
              <a:t>(31, &lt; 3, y &gt;)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Grab blocks from free list</a:t>
            </a:r>
          </a:p>
          <a:p>
            <a:pPr lvl="1"/>
            <a:r>
              <a:rPr lang="en-US" sz="1600" dirty="0">
                <a:highlight>
                  <a:srgbClr val="FFFF00"/>
                </a:highlight>
                <a:sym typeface="Wingdings"/>
              </a:rPr>
              <a:t>Linking them into fil</a:t>
            </a:r>
            <a:r>
              <a:rPr lang="en-US" altLang="zh-CN" sz="1600" dirty="0">
                <a:highlight>
                  <a:srgbClr val="FFFF00"/>
                </a:highlight>
                <a:sym typeface="Wingdings"/>
              </a:rPr>
              <a:t>e</a:t>
            </a:r>
            <a:endParaRPr lang="en-US" sz="1800" dirty="0">
              <a:highlight>
                <a:srgbClr val="FFFF00"/>
              </a:highlight>
            </a:endParaRPr>
          </a:p>
          <a:p>
            <a:endParaRPr lang="en-US" sz="1800" dirty="0"/>
          </a:p>
        </p:txBody>
      </p:sp>
      <p:sp>
        <p:nvSpPr>
          <p:cNvPr id="5" name="Rectangle 4"/>
          <p:cNvSpPr/>
          <p:nvPr/>
        </p:nvSpPr>
        <p:spPr>
          <a:xfrm>
            <a:off x="6279409" y="1911810"/>
            <a:ext cx="371853" cy="2676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00356" y="1900667"/>
            <a:ext cx="1364736" cy="308594"/>
            <a:chOff x="5374103" y="3569368"/>
            <a:chExt cx="1393004" cy="370313"/>
          </a:xfrm>
          <a:solidFill>
            <a:srgbClr val="BCFFBC"/>
          </a:solidFill>
        </p:grpSpPr>
        <p:sp>
          <p:nvSpPr>
            <p:cNvPr id="7" name="Rectangle 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374103" y="3582736"/>
              <a:ext cx="1393004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0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200359" y="2168288"/>
            <a:ext cx="1362103" cy="308594"/>
            <a:chOff x="5374105" y="3569368"/>
            <a:chExt cx="1390316" cy="370313"/>
          </a:xfrm>
          <a:solidFill>
            <a:srgbClr val="BCFFBC"/>
          </a:solidFill>
        </p:grpSpPr>
        <p:sp>
          <p:nvSpPr>
            <p:cNvPr id="10" name="Rectangle 9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81952" y="3582736"/>
              <a:ext cx="1378878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1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200359" y="2435912"/>
            <a:ext cx="1362103" cy="267621"/>
          </a:xfrm>
          <a:prstGeom prst="rect">
            <a:avLst/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200359" y="2703533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200359" y="2971154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96840" y="3506395"/>
            <a:ext cx="1362103" cy="267621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97726" y="3774016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7197728" y="4041634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18" name="Rectangle 17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2</a:t>
              </a:r>
            </a:p>
          </p:txBody>
        </p:sp>
      </p:grpSp>
      <p:sp>
        <p:nvSpPr>
          <p:cNvPr id="20" name="Rectangle 19"/>
          <p:cNvSpPr/>
          <p:nvPr/>
        </p:nvSpPr>
        <p:spPr>
          <a:xfrm>
            <a:off x="7197726" y="4309258"/>
            <a:ext cx="1362103" cy="2676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56057" y="1046956"/>
            <a:ext cx="130288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Disk Blocks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359" y="1365428"/>
            <a:ext cx="1362103" cy="35875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279409" y="1366312"/>
            <a:ext cx="371853" cy="35866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1046956"/>
            <a:ext cx="52200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FAT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6539" y="4645223"/>
            <a:ext cx="70203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72353" y="1307452"/>
            <a:ext cx="39679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2" y="1307452"/>
            <a:ext cx="36260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0: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20624" y="4645223"/>
            <a:ext cx="587020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N-1: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4572000" y="1406970"/>
            <a:ext cx="1784347" cy="838806"/>
            <a:chOff x="3348408" y="1975617"/>
            <a:chExt cx="2141216" cy="1006567"/>
          </a:xfrm>
        </p:grpSpPr>
        <p:sp>
          <p:nvSpPr>
            <p:cNvPr id="30" name="Rectangle 29"/>
            <p:cNvSpPr/>
            <p:nvPr/>
          </p:nvSpPr>
          <p:spPr>
            <a:xfrm>
              <a:off x="4912158" y="2563531"/>
              <a:ext cx="577466" cy="4186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67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31: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348408" y="1975617"/>
              <a:ext cx="1489254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solidFill>
                    <a:srgbClr val="3366FF"/>
                  </a:solidFill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number</a:t>
              </a:r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4491789" y="2325884"/>
              <a:ext cx="420369" cy="44137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6279409" y="1967389"/>
            <a:ext cx="508993" cy="480043"/>
            <a:chOff x="5351525" y="2687055"/>
            <a:chExt cx="610791" cy="576051"/>
          </a:xfrm>
        </p:grpSpPr>
        <p:sp>
          <p:nvSpPr>
            <p:cNvPr id="34" name="Rectangle 33"/>
            <p:cNvSpPr/>
            <p:nvPr/>
          </p:nvSpPr>
          <p:spPr>
            <a:xfrm>
              <a:off x="5351525" y="294196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5654842" y="2687055"/>
              <a:ext cx="307474" cy="347579"/>
            </a:xfrm>
            <a:custGeom>
              <a:avLst/>
              <a:gdLst>
                <a:gd name="connsiteX0" fmla="*/ 0 w 307474"/>
                <a:gd name="connsiteY0" fmla="*/ 0 h 347579"/>
                <a:gd name="connsiteX1" fmla="*/ 307474 w 307474"/>
                <a:gd name="connsiteY1" fmla="*/ 0 h 347579"/>
                <a:gd name="connsiteX2" fmla="*/ 307474 w 307474"/>
                <a:gd name="connsiteY2" fmla="*/ 347579 h 347579"/>
                <a:gd name="connsiteX3" fmla="*/ 173790 w 307474"/>
                <a:gd name="connsiteY3" fmla="*/ 334210 h 347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7474" h="347579">
                  <a:moveTo>
                    <a:pt x="0" y="0"/>
                  </a:moveTo>
                  <a:lnTo>
                    <a:pt x="307474" y="0"/>
                  </a:lnTo>
                  <a:lnTo>
                    <a:pt x="307474" y="347579"/>
                  </a:lnTo>
                  <a:lnTo>
                    <a:pt x="173790" y="334210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72603" y="2346159"/>
            <a:ext cx="560359" cy="1974239"/>
            <a:chOff x="5343358" y="3141579"/>
            <a:chExt cx="672431" cy="2369087"/>
          </a:xfrm>
        </p:grpSpPr>
        <p:sp>
          <p:nvSpPr>
            <p:cNvPr id="37" name="Rectangle 36"/>
            <p:cNvSpPr/>
            <p:nvPr/>
          </p:nvSpPr>
          <p:spPr>
            <a:xfrm>
              <a:off x="5343358" y="5189521"/>
              <a:ext cx="446224" cy="321145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5694947" y="3141579"/>
              <a:ext cx="320842" cy="2179053"/>
            </a:xfrm>
            <a:custGeom>
              <a:avLst/>
              <a:gdLst>
                <a:gd name="connsiteX0" fmla="*/ 0 w 320842"/>
                <a:gd name="connsiteY0" fmla="*/ 0 h 2179053"/>
                <a:gd name="connsiteX1" fmla="*/ 320842 w 320842"/>
                <a:gd name="connsiteY1" fmla="*/ 0 h 2179053"/>
                <a:gd name="connsiteX2" fmla="*/ 307474 w 320842"/>
                <a:gd name="connsiteY2" fmla="*/ 2179053 h 2179053"/>
                <a:gd name="connsiteX3" fmla="*/ 133685 w 320842"/>
                <a:gd name="connsiteY3" fmla="*/ 2179053 h 2179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842" h="2179053">
                  <a:moveTo>
                    <a:pt x="0" y="0"/>
                  </a:moveTo>
                  <a:lnTo>
                    <a:pt x="320842" y="0"/>
                  </a:lnTo>
                  <a:lnTo>
                    <a:pt x="307474" y="2179053"/>
                  </a:lnTo>
                  <a:lnTo>
                    <a:pt x="133685" y="2179053"/>
                  </a:lnTo>
                </a:path>
              </a:pathLst>
            </a:custGeom>
            <a:ln>
              <a:headEnd type="oval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</p:grpSp>
      <p:sp>
        <p:nvSpPr>
          <p:cNvPr id="41" name="Can 40"/>
          <p:cNvSpPr/>
          <p:nvPr/>
        </p:nvSpPr>
        <p:spPr>
          <a:xfrm>
            <a:off x="7970872" y="4499883"/>
            <a:ext cx="705584" cy="961118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79115" y="3262685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49704" y="3517904"/>
            <a:ext cx="551754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free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827702" y="3382201"/>
            <a:ext cx="451707" cy="3119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>
            <a:off x="6512008" y="3342101"/>
            <a:ext cx="256228" cy="289649"/>
          </a:xfrm>
          <a:custGeom>
            <a:avLst/>
            <a:gdLst>
              <a:gd name="connsiteX0" fmla="*/ 0 w 307474"/>
              <a:gd name="connsiteY0" fmla="*/ 0 h 347579"/>
              <a:gd name="connsiteX1" fmla="*/ 307474 w 307474"/>
              <a:gd name="connsiteY1" fmla="*/ 0 h 347579"/>
              <a:gd name="connsiteX2" fmla="*/ 307474 w 307474"/>
              <a:gd name="connsiteY2" fmla="*/ 347579 h 347579"/>
              <a:gd name="connsiteX3" fmla="*/ 173790 w 307474"/>
              <a:gd name="connsiteY3" fmla="*/ 334210 h 34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7474" h="347579">
                <a:moveTo>
                  <a:pt x="0" y="0"/>
                </a:moveTo>
                <a:lnTo>
                  <a:pt x="307474" y="0"/>
                </a:lnTo>
                <a:lnTo>
                  <a:pt x="307474" y="347579"/>
                </a:lnTo>
                <a:lnTo>
                  <a:pt x="173790" y="33421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oval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280236" y="2443340"/>
            <a:ext cx="371853" cy="267621"/>
          </a:xfrm>
          <a:prstGeom prst="rect">
            <a:avLst/>
          </a:prstGeom>
          <a:pattFill prst="pct10">
            <a:fgClr>
              <a:schemeClr val="tx1"/>
            </a:fgClr>
            <a:bgClr>
              <a:prstClr val="white"/>
            </a:bgClr>
          </a:patt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59" name="Freeform 58"/>
          <p:cNvSpPr/>
          <p:nvPr/>
        </p:nvSpPr>
        <p:spPr>
          <a:xfrm>
            <a:off x="6569764" y="1763713"/>
            <a:ext cx="467895" cy="761099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358455" y="4401721"/>
            <a:ext cx="1381723" cy="10719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55734" y="5169450"/>
            <a:ext cx="955711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rPr>
              <a:t>memory</a:t>
            </a:r>
          </a:p>
        </p:txBody>
      </p:sp>
      <p:sp>
        <p:nvSpPr>
          <p:cNvPr id="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 Properties</a:t>
            </a:r>
          </a:p>
        </p:txBody>
      </p:sp>
      <p:cxnSp>
        <p:nvCxnSpPr>
          <p:cNvPr id="54" name="Straight Arrow Connector 53"/>
          <p:cNvCxnSpPr>
            <a:endCxn id="55" idx="1"/>
          </p:cNvCxnSpPr>
          <p:nvPr/>
        </p:nvCxnSpPr>
        <p:spPr>
          <a:xfrm flipV="1">
            <a:off x="5827702" y="3664495"/>
            <a:ext cx="451707" cy="296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 flipV="1">
            <a:off x="6580956" y="3454471"/>
            <a:ext cx="323027" cy="800028"/>
          </a:xfrm>
          <a:custGeom>
            <a:avLst/>
            <a:gdLst>
              <a:gd name="connsiteX0" fmla="*/ 0 w 320842"/>
              <a:gd name="connsiteY0" fmla="*/ 0 h 2179053"/>
              <a:gd name="connsiteX1" fmla="*/ 320842 w 320842"/>
              <a:gd name="connsiteY1" fmla="*/ 0 h 2179053"/>
              <a:gd name="connsiteX2" fmla="*/ 307474 w 320842"/>
              <a:gd name="connsiteY2" fmla="*/ 2179053 h 2179053"/>
              <a:gd name="connsiteX3" fmla="*/ 133685 w 320842"/>
              <a:gd name="connsiteY3" fmla="*/ 2179053 h 2179053"/>
              <a:gd name="connsiteX0" fmla="*/ 0 w 334958"/>
              <a:gd name="connsiteY0" fmla="*/ 0 h 2179053"/>
              <a:gd name="connsiteX1" fmla="*/ 320842 w 334958"/>
              <a:gd name="connsiteY1" fmla="*/ 0 h 2179053"/>
              <a:gd name="connsiteX2" fmla="*/ 334958 w 334958"/>
              <a:gd name="connsiteY2" fmla="*/ 2179053 h 2179053"/>
              <a:gd name="connsiteX3" fmla="*/ 133685 w 334958"/>
              <a:gd name="connsiteY3" fmla="*/ 2179053 h 2179053"/>
              <a:gd name="connsiteX0" fmla="*/ 0 w 334958"/>
              <a:gd name="connsiteY0" fmla="*/ 0 h 2197251"/>
              <a:gd name="connsiteX1" fmla="*/ 320842 w 334958"/>
              <a:gd name="connsiteY1" fmla="*/ 0 h 2197251"/>
              <a:gd name="connsiteX2" fmla="*/ 334958 w 334958"/>
              <a:gd name="connsiteY2" fmla="*/ 2179053 h 2197251"/>
              <a:gd name="connsiteX3" fmla="*/ 85590 w 334958"/>
              <a:gd name="connsiteY3" fmla="*/ 2197251 h 2197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58" h="2197251">
                <a:moveTo>
                  <a:pt x="0" y="0"/>
                </a:moveTo>
                <a:lnTo>
                  <a:pt x="320842" y="0"/>
                </a:lnTo>
                <a:cubicBezTo>
                  <a:pt x="325547" y="726351"/>
                  <a:pt x="330253" y="1452702"/>
                  <a:pt x="334958" y="2179053"/>
                </a:cubicBezTo>
                <a:lnTo>
                  <a:pt x="85590" y="2197251"/>
                </a:lnTo>
              </a:path>
            </a:pathLst>
          </a:custGeom>
          <a:ln>
            <a:headEnd type="oval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272603" y="3256110"/>
            <a:ext cx="371853" cy="267621"/>
          </a:xfrm>
          <a:prstGeom prst="rect">
            <a:avLst/>
          </a:prstGeom>
          <a:solidFill>
            <a:srgbClr val="72FF7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7197726" y="3238772"/>
            <a:ext cx="1367366" cy="308594"/>
            <a:chOff x="5374105" y="3569368"/>
            <a:chExt cx="1395688" cy="370313"/>
          </a:xfrm>
          <a:solidFill>
            <a:srgbClr val="BCFFBC"/>
          </a:solidFill>
        </p:grpSpPr>
        <p:sp>
          <p:nvSpPr>
            <p:cNvPr id="67" name="Rectangle 66"/>
            <p:cNvSpPr/>
            <p:nvPr/>
          </p:nvSpPr>
          <p:spPr>
            <a:xfrm>
              <a:off x="5374105" y="3569368"/>
              <a:ext cx="1390316" cy="321145"/>
            </a:xfrm>
            <a:prstGeom prst="rect">
              <a:avLst/>
            </a:prstGeom>
            <a:grp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7" dirty="0">
                <a:latin typeface="Arial" panose="020B0604020202020204" pitchFamily="34" charset="0"/>
                <a:ea typeface="Gill Sans" charset="0"/>
                <a:cs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384637" y="3582736"/>
              <a:ext cx="1385156" cy="35694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333" dirty="0">
                  <a:latin typeface="Arial" panose="020B0604020202020204" pitchFamily="34" charset="0"/>
                  <a:ea typeface="Gill Sans" charset="0"/>
                  <a:cs typeface="Arial" panose="020B0604020202020204" pitchFamily="34" charset="0"/>
                </a:rPr>
                <a:t>File 31, Block 3</a:t>
              </a:r>
            </a:p>
          </p:txBody>
        </p:sp>
      </p:grpSp>
      <p:sp>
        <p:nvSpPr>
          <p:cNvPr id="56" name="Freeform 55"/>
          <p:cNvSpPr/>
          <p:nvPr/>
        </p:nvSpPr>
        <p:spPr>
          <a:xfrm>
            <a:off x="6543312" y="2613933"/>
            <a:ext cx="467895" cy="1080198"/>
          </a:xfrm>
          <a:custGeom>
            <a:avLst/>
            <a:gdLst>
              <a:gd name="connsiteX0" fmla="*/ 0 w 561474"/>
              <a:gd name="connsiteY0" fmla="*/ 1350210 h 1350210"/>
              <a:gd name="connsiteX1" fmla="*/ 548106 w 561474"/>
              <a:gd name="connsiteY1" fmla="*/ 1350210 h 1350210"/>
              <a:gd name="connsiteX2" fmla="*/ 561474 w 561474"/>
              <a:gd name="connsiteY2" fmla="*/ 0 h 1350210"/>
              <a:gd name="connsiteX3" fmla="*/ 133684 w 561474"/>
              <a:gd name="connsiteY3" fmla="*/ 0 h 1350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1474" h="1350210">
                <a:moveTo>
                  <a:pt x="0" y="1350210"/>
                </a:moveTo>
                <a:lnTo>
                  <a:pt x="548106" y="1350210"/>
                </a:lnTo>
                <a:lnTo>
                  <a:pt x="561474" y="0"/>
                </a:lnTo>
                <a:lnTo>
                  <a:pt x="133684" y="0"/>
                </a:lnTo>
              </a:path>
            </a:pathLst>
          </a:custGeom>
          <a:ln>
            <a:solidFill>
              <a:schemeClr val="tx1">
                <a:lumMod val="50000"/>
                <a:lumOff val="50000"/>
              </a:schemeClr>
            </a:solidFill>
            <a:headEnd type="diamon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67" dirty="0">
              <a:latin typeface="Arial" panose="020B0604020202020204" pitchFamily="34" charset="0"/>
              <a:ea typeface="Gill Sans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26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7" grpId="0" animBg="1"/>
      <p:bldP spid="6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E557B3-6C29-D145-8E7C-A187479B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FAT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18C468-859C-A143-B336-573B7CF8F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File allocation table (FAT)</a:t>
            </a:r>
          </a:p>
          <a:p>
            <a:pPr lvl="1"/>
            <a:r>
              <a:rPr kumimoji="1" lang="en" altLang="zh-CN" dirty="0"/>
              <a:t>Organize files as linked lists</a:t>
            </a:r>
          </a:p>
          <a:p>
            <a:r>
              <a:rPr kumimoji="1" lang="en" altLang="zh-CN" dirty="0"/>
              <a:t>No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File metadata: name &amp; size</a:t>
            </a:r>
          </a:p>
          <a:p>
            <a:pPr lvl="1"/>
            <a:r>
              <a:rPr kumimoji="1" lang="en" altLang="zh-CN" dirty="0"/>
              <a:t>Metadata are saved in </a:t>
            </a:r>
            <a:r>
              <a:rPr kumimoji="1" lang="en" altLang="zh-CN" dirty="0" err="1"/>
              <a:t>dirs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D87848-F9B6-2B45-9727-C7B7338E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F52D1DC-7670-6043-B006-335C865E9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333501"/>
            <a:ext cx="4104814" cy="368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3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C1C43-CEAC-4C4B-9EA0-1433A45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about the Directory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FAT?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9FBAA-0CE4-4D45-856E-FF740F2BA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13484"/>
            <a:ext cx="8229600" cy="277265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rgbClr val="BE384B"/>
                </a:solidFill>
              </a:rPr>
              <a:t>Directory</a:t>
            </a:r>
            <a:r>
              <a:rPr kumimoji="1" lang="en" altLang="zh-CN" dirty="0"/>
              <a:t>: </a:t>
            </a:r>
            <a:r>
              <a:rPr kumimoji="1" lang="en" altLang="zh-CN" b="0" dirty="0"/>
              <a:t>essentially a file containing</a:t>
            </a:r>
            <a:r>
              <a:rPr kumimoji="1" lang="zh-CN" altLang="en-US" b="0" dirty="0"/>
              <a:t> </a:t>
            </a:r>
            <a:r>
              <a:rPr kumimoji="1" lang="en" altLang="zh-CN" b="0" dirty="0">
                <a:solidFill>
                  <a:srgbClr val="BE384B"/>
                </a:solidFill>
              </a:rPr>
              <a:t>&lt;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file_name</a:t>
            </a:r>
            <a:r>
              <a:rPr kumimoji="1" lang="en" altLang="zh-CN" b="0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 err="1">
                <a:solidFill>
                  <a:srgbClr val="BE384B"/>
                </a:solidFill>
              </a:rPr>
              <a:t>file_number</a:t>
            </a:r>
            <a:r>
              <a:rPr kumimoji="1" lang="en" altLang="zh-CN" b="0" dirty="0">
                <a:solidFill>
                  <a:srgbClr val="BE384B"/>
                </a:solidFill>
              </a:rPr>
              <a:t>&gt; mappings</a:t>
            </a:r>
          </a:p>
          <a:p>
            <a:pPr lvl="1"/>
            <a:r>
              <a:rPr kumimoji="1" lang="en" altLang="zh-CN" dirty="0"/>
              <a:t>Free space for new entries</a:t>
            </a:r>
          </a:p>
          <a:p>
            <a:pPr lvl="1"/>
            <a:r>
              <a:rPr kumimoji="1" lang="en" altLang="zh-CN" dirty="0"/>
              <a:t>File attributes (metadata) are kept in directory</a:t>
            </a:r>
          </a:p>
          <a:p>
            <a:pPr lvl="1"/>
            <a:r>
              <a:rPr kumimoji="1" lang="en" altLang="zh-CN" dirty="0"/>
              <a:t>Each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en" altLang="zh-CN" dirty="0"/>
              <a:t> a linked list of entries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Q</a:t>
            </a:r>
            <a:r>
              <a:rPr kumimoji="1" lang="en-US" altLang="zh-CN" dirty="0" err="1">
                <a:solidFill>
                  <a:srgbClr val="BE384B"/>
                </a:solidFill>
              </a:rPr>
              <a:t>uestion</a:t>
            </a:r>
            <a:r>
              <a:rPr kumimoji="1" lang="en" altLang="zh-CN" dirty="0">
                <a:solidFill>
                  <a:srgbClr val="BE384B"/>
                </a:solidFill>
              </a:rPr>
              <a:t>: </a:t>
            </a:r>
            <a:r>
              <a:rPr kumimoji="1" lang="en" altLang="zh-CN" b="0" dirty="0"/>
              <a:t>Where to find root directory ( "/" )?</a:t>
            </a:r>
          </a:p>
          <a:p>
            <a:pPr lvl="1"/>
            <a:r>
              <a:rPr kumimoji="1" lang="en" altLang="zh-CN" dirty="0"/>
              <a:t>Root </a:t>
            </a:r>
            <a:r>
              <a:rPr kumimoji="1" lang="en" altLang="zh-CN" dirty="0" err="1"/>
              <a:t>dir</a:t>
            </a:r>
            <a:r>
              <a:rPr kumimoji="1" lang="en" altLang="zh-CN" dirty="0"/>
              <a:t> at sector 0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84A4D-DC4F-0A43-B9EA-34D4AD389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Picture 6" descr="Screen Shot 2014-10-21 at 1.03.13 PM.png">
            <a:extLst>
              <a:ext uri="{FF2B5EF4-FFF2-40B4-BE49-F238E27FC236}">
                <a16:creationId xmlns:a16="http://schemas.microsoft.com/office/drawing/2014/main" id="{32649594-CF6C-F04E-A2A9-363BEB197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718" y="913284"/>
            <a:ext cx="7037917" cy="1608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29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ED881-A59A-A545-9E0B-B6FDD70C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1" dirty="0"/>
              <a:t>Question</a:t>
            </a:r>
            <a:r>
              <a:rPr kumimoji="1" lang="en-US" altLang="zh-CN" dirty="0"/>
              <a:t>: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vs. FAT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BBC4F5-61AB-3742-AA86-ACCD87598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What are the differences between </a:t>
            </a:r>
            <a:r>
              <a:rPr kumimoji="1" lang="en" altLang="zh-CN" b="0" dirty="0" err="1"/>
              <a:t>inode</a:t>
            </a:r>
            <a:r>
              <a:rPr kumimoji="1" lang="en" altLang="zh-CN" b="0" dirty="0"/>
              <a:t> and FAT?</a:t>
            </a:r>
          </a:p>
          <a:p>
            <a:r>
              <a:rPr kumimoji="1" lang="en" altLang="zh-CN" b="0" dirty="0"/>
              <a:t>Support hard link? Soft link?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031DA8-C204-0846-8A36-B406FC7D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812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Remote Procedure Call (RPC)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“Remote procedure calls (RPC) appear to be a useful paradigm.” </a:t>
            </a:r>
          </a:p>
          <a:p>
            <a:pPr algn="ctr"/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— </a:t>
            </a:r>
            <a:r>
              <a:rPr lang="en-US" altLang="zh-CN" b="0" i="1" kern="0" dirty="0" err="1">
                <a:solidFill>
                  <a:srgbClr val="C00000"/>
                </a:solidFill>
                <a:ea typeface="+mn-ea"/>
              </a:rPr>
              <a:t>Birrel</a:t>
            </a:r>
            <a:r>
              <a:rPr lang="en-US" altLang="zh-CN" b="0" i="1" kern="0" dirty="0">
                <a:solidFill>
                  <a:srgbClr val="C00000"/>
                </a:solidFill>
                <a:ea typeface="+mn-ea"/>
              </a:rPr>
              <a:t> &amp; Nelson, 1984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DB7623-AC86-4546-814A-E54BEA3BD068}"/>
              </a:ext>
            </a:extLst>
          </p:cNvPr>
          <p:cNvSpPr/>
          <p:nvPr/>
        </p:nvSpPr>
        <p:spPr>
          <a:xfrm>
            <a:off x="846708" y="4675182"/>
            <a:ext cx="7307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CourierNewPSMT" panose="02070309020205020404" pitchFamily="49" charset="0"/>
              </a:rPr>
              <a:t>Andrew </a:t>
            </a:r>
            <a:r>
              <a:rPr lang="en-US" altLang="zh-CN" dirty="0" err="1">
                <a:latin typeface="CourierNewPSMT" panose="02070309020205020404" pitchFamily="49" charset="0"/>
              </a:rPr>
              <a:t>Birrell</a:t>
            </a:r>
            <a:r>
              <a:rPr lang="en-US" altLang="zh-CN" dirty="0">
                <a:latin typeface="CourierNewPSMT" panose="02070309020205020404" pitchFamily="49" charset="0"/>
              </a:rPr>
              <a:t>, Bruce Nelson, “</a:t>
            </a:r>
            <a:r>
              <a:rPr lang="en-US" altLang="zh-CN" b="1" i="1" dirty="0">
                <a:latin typeface="CourierNewPS"/>
              </a:rPr>
              <a:t>Implementing Remote Procedure Calls</a:t>
            </a:r>
            <a:r>
              <a:rPr lang="en-US" altLang="zh-CN" b="1" dirty="0">
                <a:latin typeface="CourierNewPS"/>
              </a:rPr>
              <a:t>”</a:t>
            </a:r>
            <a:r>
              <a:rPr lang="en-US" altLang="zh-CN" dirty="0">
                <a:latin typeface="CourierNewPSMT" panose="02070309020205020404" pitchFamily="49" charset="0"/>
              </a:rPr>
              <a:t>. ACM Transactions on Computer Systems (TOCS), 2(1), </a:t>
            </a:r>
            <a:r>
              <a:rPr lang="en-US" altLang="zh-CN" b="1" dirty="0">
                <a:latin typeface="CourierNewPS"/>
              </a:rPr>
              <a:t>1984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23401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EBF2128F-2A66-DE99-F7A3-B9F80DC11E81}"/>
              </a:ext>
            </a:extLst>
          </p:cNvPr>
          <p:cNvCxnSpPr/>
          <p:nvPr/>
        </p:nvCxnSpPr>
        <p:spPr>
          <a:xfrm>
            <a:off x="3245329" y="4577053"/>
            <a:ext cx="5256584" cy="0"/>
          </a:xfrm>
          <a:prstGeom prst="line">
            <a:avLst/>
          </a:prstGeom>
          <a:ln w="28575">
            <a:solidFill>
              <a:schemeClr val="tx1">
                <a:alpha val="35985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AB403D51-ED63-6038-4C0C-2AC5DF924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filesystem + RPC,</a:t>
            </a:r>
            <a:r>
              <a:rPr kumimoji="1" lang="zh-CN" altLang="en-US" dirty="0"/>
              <a:t> </a:t>
            </a:r>
            <a:r>
              <a:rPr kumimoji="1" lang="en-US" altLang="zh-CN" dirty="0"/>
              <a:t>a form of distributed filesystem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1942E9-7447-0043-B282-9B47037A4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069552"/>
          </a:xfrm>
        </p:spPr>
        <p:txBody>
          <a:bodyPr/>
          <a:lstStyle/>
          <a:p>
            <a:r>
              <a:rPr kumimoji="1" lang="en-US" altLang="zh-CN" dirty="0"/>
              <a:t>Calling a function on a remote server like a local one 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09111A-5C83-7308-64C3-90545D6A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178D000-8FFD-96B4-923F-42BDDB3A6973}"/>
              </a:ext>
            </a:extLst>
          </p:cNvPr>
          <p:cNvGrpSpPr/>
          <p:nvPr/>
        </p:nvGrpSpPr>
        <p:grpSpPr>
          <a:xfrm>
            <a:off x="1938841" y="4823782"/>
            <a:ext cx="688987" cy="553998"/>
            <a:chOff x="2993237" y="4647886"/>
            <a:chExt cx="962804" cy="83778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AB450FA-74F2-35E9-67F0-704C4C0E7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9068" y="4768204"/>
              <a:ext cx="946973" cy="717466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27BD4296-6BA8-AC15-C105-20D88F270663}"/>
                </a:ext>
              </a:extLst>
            </p:cNvPr>
            <p:cNvSpPr/>
            <p:nvPr/>
          </p:nvSpPr>
          <p:spPr>
            <a:xfrm>
              <a:off x="2993237" y="4647886"/>
              <a:ext cx="368570" cy="2530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AC95186-5286-A976-17B4-C964EE875827}"/>
              </a:ext>
            </a:extLst>
          </p:cNvPr>
          <p:cNvGrpSpPr/>
          <p:nvPr/>
        </p:nvGrpSpPr>
        <p:grpSpPr>
          <a:xfrm>
            <a:off x="944009" y="3985886"/>
            <a:ext cx="1083951" cy="1234855"/>
            <a:chOff x="6030246" y="2294861"/>
            <a:chExt cx="1083951" cy="1234855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6C75400-8A3E-C0DE-8907-594E37CFCE92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0" name="一个圆顶角并剪去另一个顶角的矩形 9">
              <a:extLst>
                <a:ext uri="{FF2B5EF4-FFF2-40B4-BE49-F238E27FC236}">
                  <a16:creationId xmlns:a16="http://schemas.microsoft.com/office/drawing/2014/main" id="{68EAFF48-CE2A-9E91-289B-C00CD2A178C6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EAC8BB-8B2E-8622-2DA0-E89156886C1C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560F223-53E9-FD89-808D-197DDD8BECA2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7914C6C8-9060-072B-F54D-310FCC615E3B}"/>
              </a:ext>
            </a:extLst>
          </p:cNvPr>
          <p:cNvGrpSpPr/>
          <p:nvPr/>
        </p:nvGrpSpPr>
        <p:grpSpPr>
          <a:xfrm>
            <a:off x="251520" y="2194483"/>
            <a:ext cx="2662054" cy="1161563"/>
            <a:chOff x="5838980" y="4329138"/>
            <a:chExt cx="2662054" cy="116156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6018E7-378B-02EB-7F97-40D18ACCAE90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5" name="圆角矩形 14">
              <a:extLst>
                <a:ext uri="{FF2B5EF4-FFF2-40B4-BE49-F238E27FC236}">
                  <a16:creationId xmlns:a16="http://schemas.microsoft.com/office/drawing/2014/main" id="{AA6EAEF8-FF4C-59A4-6666-B5B1E449ECE6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66DB161-2560-75BC-352D-96E21BFA0E49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A34E28B4-73B3-7941-89ED-BA4C52D09F16}"/>
              </a:ext>
            </a:extLst>
          </p:cNvPr>
          <p:cNvSpPr txBox="1"/>
          <p:nvPr/>
        </p:nvSpPr>
        <p:spPr>
          <a:xfrm>
            <a:off x="2828267" y="4147468"/>
            <a:ext cx="1185507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Read()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Write()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Etc. 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5CF2C9E4-AAF4-3FF3-13B3-EF75CAA4EC9D}"/>
              </a:ext>
            </a:extLst>
          </p:cNvPr>
          <p:cNvSpPr/>
          <p:nvPr/>
        </p:nvSpPr>
        <p:spPr>
          <a:xfrm>
            <a:off x="2440852" y="4151289"/>
            <a:ext cx="212784" cy="75587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3E7BA067-264A-CCAC-7FBF-AE5ADA0189C5}"/>
              </a:ext>
            </a:extLst>
          </p:cNvPr>
          <p:cNvCxnSpPr/>
          <p:nvPr/>
        </p:nvCxnSpPr>
        <p:spPr>
          <a:xfrm>
            <a:off x="3245329" y="2644704"/>
            <a:ext cx="5256584" cy="0"/>
          </a:xfrm>
          <a:prstGeom prst="line">
            <a:avLst/>
          </a:prstGeom>
          <a:ln w="28575">
            <a:solidFill>
              <a:schemeClr val="tx1">
                <a:alpha val="35985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40405B1-E928-1712-7112-8B37267F2C31}"/>
              </a:ext>
            </a:extLst>
          </p:cNvPr>
          <p:cNvSpPr txBox="1"/>
          <p:nvPr/>
        </p:nvSpPr>
        <p:spPr>
          <a:xfrm>
            <a:off x="3421020" y="2233962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Read()</a:t>
            </a:r>
            <a:endParaRPr lang="zh-CN" altLang="en-US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D8DA5D08-F082-D37E-4B4B-3E4B71F2D83F}"/>
              </a:ext>
            </a:extLst>
          </p:cNvPr>
          <p:cNvCxnSpPr>
            <a:stCxn id="24" idx="2"/>
          </p:cNvCxnSpPr>
          <p:nvPr/>
        </p:nvCxnSpPr>
        <p:spPr>
          <a:xfrm>
            <a:off x="4156095" y="2603294"/>
            <a:ext cx="735074" cy="197375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9B66FCA9-CE90-4981-7AFD-5DDDB843C98E}"/>
              </a:ext>
            </a:extLst>
          </p:cNvPr>
          <p:cNvSpPr/>
          <p:nvPr/>
        </p:nvSpPr>
        <p:spPr>
          <a:xfrm>
            <a:off x="4963177" y="4463742"/>
            <a:ext cx="1872208" cy="338397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192CE5F-0BE8-85B8-F219-BBE08D251BCA}"/>
              </a:ext>
            </a:extLst>
          </p:cNvPr>
          <p:cNvSpPr txBox="1"/>
          <p:nvPr/>
        </p:nvSpPr>
        <p:spPr>
          <a:xfrm>
            <a:off x="5398615" y="4064524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Read()</a:t>
            </a:r>
            <a:endParaRPr lang="zh-CN" altLang="en-US" dirty="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CFFEC8F-1459-8647-41E4-F8C678E6867A}"/>
              </a:ext>
            </a:extLst>
          </p:cNvPr>
          <p:cNvCxnSpPr>
            <a:cxnSpLocks/>
          </p:cNvCxnSpPr>
          <p:nvPr/>
        </p:nvCxnSpPr>
        <p:spPr>
          <a:xfrm flipV="1">
            <a:off x="6868764" y="2644704"/>
            <a:ext cx="730036" cy="1964429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9C127755-3E39-646E-9FB5-273469F10DBE}"/>
              </a:ext>
            </a:extLst>
          </p:cNvPr>
          <p:cNvSpPr txBox="1"/>
          <p:nvPr/>
        </p:nvSpPr>
        <p:spPr>
          <a:xfrm>
            <a:off x="7052557" y="2233962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Done()</a:t>
            </a:r>
            <a:endParaRPr lang="zh-CN" altLang="en-US" dirty="0"/>
          </a:p>
        </p:txBody>
      </p:sp>
      <p:sp>
        <p:nvSpPr>
          <p:cNvPr id="32" name="云形 31">
            <a:extLst>
              <a:ext uri="{FF2B5EF4-FFF2-40B4-BE49-F238E27FC236}">
                <a16:creationId xmlns:a16="http://schemas.microsoft.com/office/drawing/2014/main" id="{4C501D02-9F4C-1E85-91A7-8DE8BC951D2A}"/>
              </a:ext>
            </a:extLst>
          </p:cNvPr>
          <p:cNvSpPr/>
          <p:nvPr/>
        </p:nvSpPr>
        <p:spPr>
          <a:xfrm>
            <a:off x="4198270" y="2930694"/>
            <a:ext cx="3600400" cy="1055192"/>
          </a:xfrm>
          <a:prstGeom prst="cloud">
            <a:avLst/>
          </a:prstGeom>
          <a:solidFill>
            <a:schemeClr val="bg1"/>
          </a:solidFill>
          <a:ln w="635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1BE4B41-CA7D-71C7-3C86-BF100A46DCB5}"/>
              </a:ext>
            </a:extLst>
          </p:cNvPr>
          <p:cNvSpPr txBox="1"/>
          <p:nvPr/>
        </p:nvSpPr>
        <p:spPr>
          <a:xfrm>
            <a:off x="5355345" y="3273624"/>
            <a:ext cx="147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Read()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35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 animBg="1"/>
      <p:bldP spid="28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22C5FC-0016-3248-9685-F7142BD3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RPC vs. </a:t>
            </a:r>
            <a:r>
              <a:rPr lang="en-US" altLang="zh-CN" dirty="0">
                <a:solidFill>
                  <a:srgbClr val="0432FF"/>
                </a:solidFill>
              </a:rPr>
              <a:t>Sockets API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0FB950-ABFB-DA4F-BBEC-598C1C91C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b="0" dirty="0"/>
              <a:t>The sockets interface forces a read/write mechanism </a:t>
            </a:r>
          </a:p>
          <a:p>
            <a:pPr lvl="1"/>
            <a:r>
              <a:rPr kumimoji="1" lang="en-US" altLang="zh-CN" dirty="0"/>
              <a:t>r</a:t>
            </a:r>
            <a:r>
              <a:rPr kumimoji="1" lang="en-US" altLang="zh-CN" b="0" dirty="0"/>
              <a:t>ead(), write(), </a:t>
            </a:r>
            <a:r>
              <a:rPr kumimoji="1" lang="en-US" altLang="zh-CN" b="0" dirty="0" err="1"/>
              <a:t>sendmsg</a:t>
            </a:r>
            <a:r>
              <a:rPr kumimoji="1" lang="en-US" altLang="zh-CN" dirty="0"/>
              <a:t>(), etc.</a:t>
            </a:r>
            <a:endParaRPr kumimoji="1" lang="en-US" altLang="zh-CN" b="0" dirty="0"/>
          </a:p>
          <a:p>
            <a:r>
              <a:rPr kumimoji="1" lang="en-US" altLang="zh-CN" b="0" dirty="0"/>
              <a:t>Programming is often easier with a functional interface </a:t>
            </a:r>
          </a:p>
          <a:p>
            <a:pPr lvl="1"/>
            <a:r>
              <a:rPr kumimoji="1" lang="en-US" altLang="zh-CN" dirty="0"/>
              <a:t>To make </a:t>
            </a:r>
            <a:r>
              <a:rPr kumimoji="1" lang="en-US" altLang="zh-CN" b="1" dirty="0">
                <a:solidFill>
                  <a:srgbClr val="C00000"/>
                </a:solidFill>
              </a:rPr>
              <a:t>distributed</a:t>
            </a:r>
            <a:r>
              <a:rPr kumimoji="1" lang="en-US" altLang="zh-CN" dirty="0"/>
              <a:t> computing look more like </a:t>
            </a:r>
            <a:r>
              <a:rPr kumimoji="1" lang="en-US" altLang="zh-CN" b="1" dirty="0">
                <a:solidFill>
                  <a:srgbClr val="C00000"/>
                </a:solidFill>
              </a:rPr>
              <a:t>centralized</a:t>
            </a:r>
            <a:r>
              <a:rPr kumimoji="1" lang="en-US" altLang="zh-CN" dirty="0"/>
              <a:t> computing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marL="74250" lvl="1" indent="0">
              <a:buNone/>
            </a:pPr>
            <a:r>
              <a:rPr kumimoji="1" lang="en-US" altLang="zh-CN" b="1" dirty="0"/>
              <a:t>Goal of RPC:</a:t>
            </a:r>
          </a:p>
          <a:p>
            <a:pPr lvl="1"/>
            <a:r>
              <a:rPr kumimoji="1" lang="en-US" altLang="zh-CN" dirty="0"/>
              <a:t>It should appear to the programmer that a normal call is taking place </a:t>
            </a:r>
          </a:p>
          <a:p>
            <a:r>
              <a:rPr kumimoji="1" lang="en-US" altLang="zh-CN" dirty="0"/>
              <a:t>Idea: build the RPC atop of the socket interface </a:t>
            </a:r>
          </a:p>
          <a:p>
            <a:pPr lvl="1"/>
            <a:r>
              <a:rPr kumimoji="1" lang="en-US" altLang="zh-CN" dirty="0"/>
              <a:t>Hide the construction of messages and remote invocation logic from the developers 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28971D-6C5D-8349-B2BE-37A2BEB9B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79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A3612B-1185-544B-A614-FA66E9DAD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RPC: Remote Procedure Call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349AC9-5ABA-E644-AFFE-4C8984FC1F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Allow a procedure to execute in another address space without coding the details for the remote interaction</a:t>
            </a:r>
          </a:p>
          <a:p>
            <a:r>
              <a:rPr kumimoji="1" lang="en-US" altLang="zh-CN" b="0" dirty="0"/>
              <a:t>RPC History</a:t>
            </a:r>
          </a:p>
          <a:p>
            <a:pPr lvl="1"/>
            <a:r>
              <a:rPr kumimoji="1" lang="en-US" altLang="zh-CN" dirty="0"/>
              <a:t>Idea goes back in 1976</a:t>
            </a:r>
          </a:p>
          <a:p>
            <a:pPr lvl="1"/>
            <a:r>
              <a:rPr kumimoji="1" lang="en-US" altLang="zh-CN" dirty="0"/>
              <a:t>Sun's RPC: first popular implementation on Unix</a:t>
            </a:r>
          </a:p>
          <a:p>
            <a:pPr lvl="2"/>
            <a:r>
              <a:rPr kumimoji="1" lang="en-US" altLang="zh-CN" sz="1800" dirty="0"/>
              <a:t>Used as the basis for NFS</a:t>
            </a:r>
          </a:p>
          <a:p>
            <a:pPr lvl="1"/>
            <a:r>
              <a:rPr kumimoji="1" lang="en-US" altLang="zh-CN" sz="1600" b="0" dirty="0">
                <a:ea typeface="MS PGothic" charset="0"/>
              </a:rPr>
              <a:t>Many modern RPC frameworks:</a:t>
            </a:r>
            <a:r>
              <a:rPr kumimoji="1" lang="zh-CN" altLang="en-US" sz="1600" b="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gRPC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 err="1">
                <a:ea typeface="MS PGothic" charset="0"/>
              </a:rPr>
              <a:t>bRPC</a:t>
            </a:r>
            <a:r>
              <a:rPr kumimoji="1" lang="en-US" altLang="zh-CN" sz="1600" dirty="0">
                <a:ea typeface="MS PGothic" charset="0"/>
              </a:rPr>
              <a:t>,</a:t>
            </a:r>
            <a:r>
              <a:rPr kumimoji="1" lang="zh-CN" altLang="en-US" sz="1600" dirty="0">
                <a:ea typeface="MS PGothic" charset="0"/>
              </a:rPr>
              <a:t> </a:t>
            </a:r>
            <a:r>
              <a:rPr kumimoji="1" lang="en-US" altLang="zh-CN" sz="1600" b="0" dirty="0">
                <a:ea typeface="MS PGothic" charset="0"/>
              </a:rPr>
              <a:t>etc.</a:t>
            </a:r>
          </a:p>
          <a:p>
            <a:pPr lvl="1"/>
            <a:r>
              <a:rPr kumimoji="1" lang="en-US" altLang="zh-CN" sz="1600" b="1" dirty="0"/>
              <a:t>RMI</a:t>
            </a:r>
            <a:r>
              <a:rPr kumimoji="1" lang="en-US" altLang="zh-CN" sz="1600" b="0" dirty="0"/>
              <a:t> (Remote Method Invocation)</a:t>
            </a:r>
          </a:p>
          <a:p>
            <a:pPr lvl="2"/>
            <a:r>
              <a:rPr kumimoji="1" lang="en-US" altLang="zh-CN" sz="1600" dirty="0"/>
              <a:t>Object-oriented version of RPC, e.g. in Java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A5E770-9EC7-1745-A02E-EEA051FFD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026" name="Picture 2" descr="gRPC">
            <a:extLst>
              <a:ext uri="{FF2B5EF4-FFF2-40B4-BE49-F238E27FC236}">
                <a16:creationId xmlns:a16="http://schemas.microsoft.com/office/drawing/2014/main" id="{DB1F29DD-0AA0-A249-9992-2C984FAE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71" y="2507444"/>
            <a:ext cx="1500188" cy="1500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B8B2279-994A-F441-952A-88500345B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65" y="3592353"/>
            <a:ext cx="1593601" cy="159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un Microsystems - Wikipedia">
            <a:extLst>
              <a:ext uri="{FF2B5EF4-FFF2-40B4-BE49-F238E27FC236}">
                <a16:creationId xmlns:a16="http://schemas.microsoft.com/office/drawing/2014/main" id="{780FA23C-F697-964A-8A2D-AE8A7299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906" y="2010701"/>
            <a:ext cx="1495117" cy="65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9350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B311AB-896E-5345-8189-3A85F9794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Example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of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98C4B0-6A2F-944A-B9C7-73525BE56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857500"/>
            <a:ext cx="8229600" cy="2043444"/>
          </a:xfrm>
        </p:spPr>
        <p:txBody>
          <a:bodyPr/>
          <a:lstStyle/>
          <a:p>
            <a:r>
              <a:rPr kumimoji="1" lang="en-US" altLang="zh-CN" b="0" dirty="0"/>
              <a:t>Suppose we want to measure the execution time of </a:t>
            </a:r>
            <a:r>
              <a:rPr kumimoji="1" lang="en-US" altLang="zh-CN" b="0" i="1" dirty="0" err="1"/>
              <a:t>func</a:t>
            </a:r>
            <a:r>
              <a:rPr kumimoji="1" lang="en-US" altLang="zh-CN" b="0" i="1" dirty="0"/>
              <a:t>()</a:t>
            </a:r>
          </a:p>
          <a:p>
            <a:r>
              <a:rPr kumimoji="1" lang="en-US" altLang="zh-CN" b="0" dirty="0"/>
              <a:t>Assumption:</a:t>
            </a:r>
          </a:p>
          <a:p>
            <a:pPr lvl="1"/>
            <a:r>
              <a:rPr kumimoji="1" lang="en-US" altLang="zh-CN" b="0" dirty="0"/>
              <a:t>Only the server has the implementation of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</a:p>
          <a:p>
            <a:r>
              <a:rPr kumimoji="1" lang="en-US" altLang="zh-CN" b="0" dirty="0"/>
              <a:t>How can the client call server’s </a:t>
            </a:r>
            <a:r>
              <a:rPr kumimoji="1" lang="en-US" altLang="zh-CN" b="0" dirty="0">
                <a:solidFill>
                  <a:srgbClr val="0432FF"/>
                </a:solidFill>
              </a:rPr>
              <a:t>GET_TIME</a:t>
            </a:r>
            <a:r>
              <a:rPr kumimoji="1" lang="en-US" altLang="zh-CN" b="0" dirty="0"/>
              <a:t>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A0B75F-403A-B945-B8F0-41EE5DDEF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223F56A-5C81-054A-9C19-D00710F27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3BD4CE4-B336-764A-B4A9-24F162BAFE46}"/>
              </a:ext>
            </a:extLst>
          </p:cNvPr>
          <p:cNvSpPr/>
          <p:nvPr/>
        </p:nvSpPr>
        <p:spPr>
          <a:xfrm>
            <a:off x="2699792" y="229105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1" lang="en-US" altLang="zh-CN" dirty="0"/>
              <a:t>The implementation of GET_TIME.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5746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Call GET_TIME in a single machine case</a:t>
            </a:r>
            <a:endParaRPr kumimoji="1"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47461" y="298014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1D8CCB-07C3-F445-BD90-448F991FAE8E}"/>
              </a:ext>
            </a:extLst>
          </p:cNvPr>
          <p:cNvSpPr/>
          <p:nvPr/>
        </p:nvSpPr>
        <p:spPr>
          <a:xfrm>
            <a:off x="2547461" y="335602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DD31CD8-AFBD-8546-BE01-19F09079623A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2385A881-E1AE-0E4D-9CBB-7979DDC73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27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13DB6A-35C7-6F4C-9561-F2316E58E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Single-machine call </a:t>
            </a:r>
            <a:r>
              <a:rPr kumimoji="1" lang="en-US" altLang="zh-CN" dirty="0"/>
              <a:t>vs. distributed call</a:t>
            </a:r>
            <a:r>
              <a:rPr kumimoji="1" lang="zh-CN" altLang="en-US" dirty="0"/>
              <a:t>（</a:t>
            </a:r>
            <a:r>
              <a:rPr kumimoji="1" lang="en-US" altLang="zh-CN" dirty="0"/>
              <a:t>RPC</a:t>
            </a:r>
            <a:r>
              <a:rPr kumimoji="1" lang="zh-CN" altLang="en-US" dirty="0"/>
              <a:t>）</a:t>
            </a:r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A52AA2EC-FF3F-AB48-B7EE-D50502630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679735"/>
            <a:ext cx="1270000" cy="10668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551B7-99F0-D544-A7AD-D5AE23A6B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39C76A1-D885-7F4E-9158-879A6F8E8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71027704-37A8-8747-B7F2-6EF33A91B36E}"/>
              </a:ext>
            </a:extLst>
          </p:cNvPr>
          <p:cNvSpPr/>
          <p:nvPr/>
        </p:nvSpPr>
        <p:spPr>
          <a:xfrm>
            <a:off x="2523963" y="265619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5D20852-810D-6D45-A96E-641B5D398FAA}"/>
              </a:ext>
            </a:extLst>
          </p:cNvPr>
          <p:cNvSpPr/>
          <p:nvPr/>
        </p:nvSpPr>
        <p:spPr>
          <a:xfrm>
            <a:off x="2520562" y="3483150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CE90BEB-8229-C043-B016-9752A05FBBBB}"/>
              </a:ext>
            </a:extLst>
          </p:cNvPr>
          <p:cNvSpPr/>
          <p:nvPr/>
        </p:nvSpPr>
        <p:spPr>
          <a:xfrm>
            <a:off x="1312034" y="3792567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8D447E-80C1-5D4A-9D39-0E00F7178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264" y="2480615"/>
            <a:ext cx="1806403" cy="3005519"/>
          </a:xfrm>
          <a:prstGeom prst="rect">
            <a:avLst/>
          </a:prstGeom>
        </p:spPr>
      </p:pic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B8056E15-BEF2-384E-BA04-E5AF1A65AF2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144920" y="2840862"/>
            <a:ext cx="2408280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16EC77C-8223-BC46-9E78-C55E0418B0FD}"/>
              </a:ext>
            </a:extLst>
          </p:cNvPr>
          <p:cNvCxnSpPr>
            <a:cxnSpLocks/>
            <a:endCxn id="12" idx="3"/>
          </p:cNvCxnSpPr>
          <p:nvPr/>
        </p:nvCxnSpPr>
        <p:spPr>
          <a:xfrm flipH="1">
            <a:off x="3295133" y="3482265"/>
            <a:ext cx="2553736" cy="185551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D6487151-A959-B34C-8749-473613E5B781}"/>
              </a:ext>
            </a:extLst>
          </p:cNvPr>
          <p:cNvCxnSpPr>
            <a:cxnSpLocks/>
          </p:cNvCxnSpPr>
          <p:nvPr/>
        </p:nvCxnSpPr>
        <p:spPr>
          <a:xfrm>
            <a:off x="4003855" y="4111099"/>
            <a:ext cx="2690409" cy="31866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4E743A49-85E5-0648-AF6E-371FFC4841CE}"/>
              </a:ext>
            </a:extLst>
          </p:cNvPr>
          <p:cNvCxnSpPr>
            <a:cxnSpLocks/>
          </p:cNvCxnSpPr>
          <p:nvPr/>
        </p:nvCxnSpPr>
        <p:spPr>
          <a:xfrm flipH="1">
            <a:off x="3145916" y="4761147"/>
            <a:ext cx="3258067" cy="227949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C9FCC53B-E395-144C-9066-13863E2C0411}"/>
              </a:ext>
            </a:extLst>
          </p:cNvPr>
          <p:cNvSpPr/>
          <p:nvPr/>
        </p:nvSpPr>
        <p:spPr>
          <a:xfrm>
            <a:off x="5436175" y="311293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6961440-FDF1-EA43-8FB2-9B0703F021A7}"/>
              </a:ext>
            </a:extLst>
          </p:cNvPr>
          <p:cNvSpPr/>
          <p:nvPr/>
        </p:nvSpPr>
        <p:spPr>
          <a:xfrm>
            <a:off x="2484654" y="3852482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6156B2-E4A9-3442-AB20-9A55D20070D9}"/>
              </a:ext>
            </a:extLst>
          </p:cNvPr>
          <p:cNvSpPr/>
          <p:nvPr/>
        </p:nvSpPr>
        <p:spPr>
          <a:xfrm>
            <a:off x="5424008" y="4387514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F91706C-5684-BF43-9C6C-5FC622B65A79}"/>
              </a:ext>
            </a:extLst>
          </p:cNvPr>
          <p:cNvSpPr/>
          <p:nvPr/>
        </p:nvSpPr>
        <p:spPr>
          <a:xfrm>
            <a:off x="6894179" y="5264431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66B6B4-5838-7946-9CA8-7E2C36AAA3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48" y="2679735"/>
            <a:ext cx="416415" cy="99299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791EBF5-128D-E947-8BF5-88E8AC594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519" y="3392294"/>
            <a:ext cx="416415" cy="99299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C04478C-8BC6-9F81-8A50-0126204EA099}"/>
              </a:ext>
            </a:extLst>
          </p:cNvPr>
          <p:cNvSpPr/>
          <p:nvPr/>
        </p:nvSpPr>
        <p:spPr>
          <a:xfrm>
            <a:off x="2520562" y="4989096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return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11797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51A4DE-B1BB-D94A-B9EA-4AB6B01A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client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97FC9C-E7EB-D34C-AA6A-33B85BF1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FE14B8F-3B75-BF4A-A6C4-9212B3420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50" y="1129308"/>
            <a:ext cx="7992888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0DB419F2-2D01-2B42-9D0B-09EBB496A2DE}"/>
              </a:ext>
            </a:extLst>
          </p:cNvPr>
          <p:cNvSpPr/>
          <p:nvPr/>
        </p:nvSpPr>
        <p:spPr>
          <a:xfrm>
            <a:off x="4283968" y="814056"/>
            <a:ext cx="4536504" cy="1683404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668FB97-7DC7-7342-AB53-440A3B22B1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873717"/>
            <a:ext cx="8064896" cy="2482919"/>
          </a:xfrm>
          <a:prstGeom prst="rect">
            <a:avLst/>
          </a:prstGeom>
        </p:spPr>
      </p:pic>
      <p:sp>
        <p:nvSpPr>
          <p:cNvPr id="8" name="下箭头 7">
            <a:extLst>
              <a:ext uri="{FF2B5EF4-FFF2-40B4-BE49-F238E27FC236}">
                <a16:creationId xmlns:a16="http://schemas.microsoft.com/office/drawing/2014/main" id="{47707F39-3EFB-4A43-B9EF-D1F936C0DE55}"/>
              </a:ext>
            </a:extLst>
          </p:cNvPr>
          <p:cNvSpPr/>
          <p:nvPr/>
        </p:nvSpPr>
        <p:spPr>
          <a:xfrm>
            <a:off x="1907704" y="2341198"/>
            <a:ext cx="432048" cy="471514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BCF84C5-0D34-004D-AF8B-82F22FDC0714}"/>
              </a:ext>
            </a:extLst>
          </p:cNvPr>
          <p:cNvSpPr/>
          <p:nvPr/>
        </p:nvSpPr>
        <p:spPr>
          <a:xfrm>
            <a:off x="3602833" y="110055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Local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DFCBC73-4910-5F48-B5B0-69FDA7D7AB7B}"/>
              </a:ext>
            </a:extLst>
          </p:cNvPr>
          <p:cNvSpPr/>
          <p:nvPr/>
        </p:nvSpPr>
        <p:spPr>
          <a:xfrm>
            <a:off x="7876674" y="2792256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RPC</a:t>
            </a:r>
            <a:endParaRPr lang="zh-CN" altLang="en-US" dirty="0"/>
          </a:p>
        </p:txBody>
      </p:sp>
      <p:pic>
        <p:nvPicPr>
          <p:cNvPr id="11" name="内容占位符 6">
            <a:extLst>
              <a:ext uri="{FF2B5EF4-FFF2-40B4-BE49-F238E27FC236}">
                <a16:creationId xmlns:a16="http://schemas.microsoft.com/office/drawing/2014/main" id="{9E0B9AEA-E0CC-F84E-A6E2-C1136C465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370" y="791450"/>
            <a:ext cx="1270000" cy="10668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70E8ADA0-A190-0945-92D0-B0C7A37A1AF5}"/>
              </a:ext>
            </a:extLst>
          </p:cNvPr>
          <p:cNvSpPr/>
          <p:nvPr/>
        </p:nvSpPr>
        <p:spPr>
          <a:xfrm>
            <a:off x="6255717" y="767911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28EB75B-94A3-A245-964F-6B41F7E1858F}"/>
              </a:ext>
            </a:extLst>
          </p:cNvPr>
          <p:cNvSpPr/>
          <p:nvPr/>
        </p:nvSpPr>
        <p:spPr>
          <a:xfrm>
            <a:off x="6252316" y="1594865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err="1"/>
              <a:t>func</a:t>
            </a:r>
            <a:r>
              <a:rPr kumimoji="1" lang="en-US" altLang="zh-CN" dirty="0"/>
              <a:t>()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168F969-2AF7-204D-B5E4-1461B8997970}"/>
              </a:ext>
            </a:extLst>
          </p:cNvPr>
          <p:cNvSpPr/>
          <p:nvPr/>
        </p:nvSpPr>
        <p:spPr>
          <a:xfrm>
            <a:off x="5043788" y="1904282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3A4A44F-8701-AB4B-B9E1-7B809873E76A}"/>
              </a:ext>
            </a:extLst>
          </p:cNvPr>
          <p:cNvSpPr/>
          <p:nvPr/>
        </p:nvSpPr>
        <p:spPr>
          <a:xfrm>
            <a:off x="6216408" y="1964197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Call(</a:t>
            </a:r>
            <a:r>
              <a:rPr lang="en-US" altLang="zh-CN" dirty="0" err="1"/>
              <a:t>get_time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62CE4A4D-4624-C74D-9B4C-60A60E098666}"/>
              </a:ext>
            </a:extLst>
          </p:cNvPr>
          <p:cNvSpPr/>
          <p:nvPr/>
        </p:nvSpPr>
        <p:spPr>
          <a:xfrm>
            <a:off x="6252316" y="679087"/>
            <a:ext cx="1624358" cy="53952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7" name="圆角矩形 16">
            <a:extLst>
              <a:ext uri="{FF2B5EF4-FFF2-40B4-BE49-F238E27FC236}">
                <a16:creationId xmlns:a16="http://schemas.microsoft.com/office/drawing/2014/main" id="{F0C4F43C-588C-F442-8FDD-46686DEACBA4}"/>
              </a:ext>
            </a:extLst>
          </p:cNvPr>
          <p:cNvSpPr/>
          <p:nvPr/>
        </p:nvSpPr>
        <p:spPr>
          <a:xfrm>
            <a:off x="6254816" y="1984729"/>
            <a:ext cx="1624358" cy="430262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869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FB5C9E-82E6-0D46-93B7-33B3FC18F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Handwritten code: 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C50C26-1B6D-1647-946B-598E942A7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669C7DA-2C4D-2B46-92B5-01ABA945E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48460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17C3770-C0CD-8D42-9BB9-B42FCEB6A7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9014" y="609015"/>
            <a:ext cx="792088" cy="1317887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B1BD70E-1F1F-7048-AA82-1C671BC5BD3A}"/>
              </a:ext>
            </a:extLst>
          </p:cNvPr>
          <p:cNvSpPr/>
          <p:nvPr/>
        </p:nvSpPr>
        <p:spPr>
          <a:xfrm>
            <a:off x="4972968" y="1180725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GET_TIME</a:t>
            </a:r>
            <a:endParaRPr lang="zh-CN" altLang="en-US" dirty="0"/>
          </a:p>
        </p:txBody>
      </p:sp>
      <p:pic>
        <p:nvPicPr>
          <p:cNvPr id="8" name="内容占位符 6">
            <a:extLst>
              <a:ext uri="{FF2B5EF4-FFF2-40B4-BE49-F238E27FC236}">
                <a16:creationId xmlns:a16="http://schemas.microsoft.com/office/drawing/2014/main" id="{CACA93AC-F9EA-3147-B8BB-D47E99065A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549" y="791274"/>
            <a:ext cx="660734" cy="555017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9880C25-7BE0-3D47-87E5-E5CDCDCA5595}"/>
              </a:ext>
            </a:extLst>
          </p:cNvPr>
          <p:cNvSpPr/>
          <p:nvPr/>
        </p:nvSpPr>
        <p:spPr>
          <a:xfrm>
            <a:off x="4154391" y="1380196"/>
            <a:ext cx="774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Client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F256538-FBBD-404A-BD6E-9E9633B5C8C9}"/>
              </a:ext>
            </a:extLst>
          </p:cNvPr>
          <p:cNvSpPr/>
          <p:nvPr/>
        </p:nvSpPr>
        <p:spPr>
          <a:xfrm>
            <a:off x="6166476" y="19016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73CF2DAE-5533-FC42-98C7-ABEA4BAE32B2}"/>
              </a:ext>
            </a:extLst>
          </p:cNvPr>
          <p:cNvCxnSpPr>
            <a:cxnSpLocks/>
          </p:cNvCxnSpPr>
          <p:nvPr/>
        </p:nvCxnSpPr>
        <p:spPr>
          <a:xfrm>
            <a:off x="4971616" y="801489"/>
            <a:ext cx="1152128" cy="36537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3706FC15-F047-C242-9A12-D43F21C4DD83}"/>
              </a:ext>
            </a:extLst>
          </p:cNvPr>
          <p:cNvCxnSpPr>
            <a:cxnSpLocks/>
          </p:cNvCxnSpPr>
          <p:nvPr/>
        </p:nvCxnSpPr>
        <p:spPr>
          <a:xfrm flipH="1">
            <a:off x="5116825" y="1550057"/>
            <a:ext cx="1049651" cy="179917"/>
          </a:xfrm>
          <a:prstGeom prst="straightConnector1">
            <a:avLst/>
          </a:prstGeom>
          <a:ln w="1270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>
            <a:extLst>
              <a:ext uri="{FF2B5EF4-FFF2-40B4-BE49-F238E27FC236}">
                <a16:creationId xmlns:a16="http://schemas.microsoft.com/office/drawing/2014/main" id="{9B40D42F-B13F-7945-9838-44589AE11F78}"/>
              </a:ext>
            </a:extLst>
          </p:cNvPr>
          <p:cNvSpPr/>
          <p:nvPr/>
        </p:nvSpPr>
        <p:spPr>
          <a:xfrm>
            <a:off x="6856165" y="1171865"/>
            <a:ext cx="1873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TIME_SERVICE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4DF3DDA3-D6A0-A844-9D32-AC2B95D27D50}"/>
              </a:ext>
            </a:extLst>
          </p:cNvPr>
          <p:cNvSpPr/>
          <p:nvPr/>
        </p:nvSpPr>
        <p:spPr>
          <a:xfrm>
            <a:off x="7596336" y="1608972"/>
            <a:ext cx="264368" cy="281112"/>
          </a:xfrm>
          <a:prstGeom prst="ellipse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95E2FD54-C315-024A-A3EF-A6881A0DFE16}"/>
              </a:ext>
            </a:extLst>
          </p:cNvPr>
          <p:cNvSpPr/>
          <p:nvPr/>
        </p:nvSpPr>
        <p:spPr>
          <a:xfrm>
            <a:off x="7613743" y="1728316"/>
            <a:ext cx="254348" cy="167332"/>
          </a:xfrm>
          <a:custGeom>
            <a:avLst/>
            <a:gdLst>
              <a:gd name="connsiteX0" fmla="*/ 231112 w 233734"/>
              <a:gd name="connsiteY0" fmla="*/ 0 h 194040"/>
              <a:gd name="connsiteX1" fmla="*/ 200967 w 233734"/>
              <a:gd name="connsiteY1" fmla="*/ 190919 h 194040"/>
              <a:gd name="connsiteX2" fmla="*/ 0 w 233734"/>
              <a:gd name="connsiteY2" fmla="*/ 100484 h 194040"/>
              <a:gd name="connsiteX0" fmla="*/ 231112 w 231344"/>
              <a:gd name="connsiteY0" fmla="*/ 0 h 167332"/>
              <a:gd name="connsiteX1" fmla="*/ 143457 w 231344"/>
              <a:gd name="connsiteY1" fmla="*/ 162164 h 167332"/>
              <a:gd name="connsiteX2" fmla="*/ 0 w 231344"/>
              <a:gd name="connsiteY2" fmla="*/ 100484 h 167332"/>
              <a:gd name="connsiteX0" fmla="*/ 254116 w 254348"/>
              <a:gd name="connsiteY0" fmla="*/ 0 h 167332"/>
              <a:gd name="connsiteX1" fmla="*/ 166461 w 254348"/>
              <a:gd name="connsiteY1" fmla="*/ 162164 h 167332"/>
              <a:gd name="connsiteX2" fmla="*/ 0 w 254348"/>
              <a:gd name="connsiteY2" fmla="*/ 100484 h 16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4348" h="167332">
                <a:moveTo>
                  <a:pt x="254116" y="0"/>
                </a:moveTo>
                <a:cubicBezTo>
                  <a:pt x="258303" y="87086"/>
                  <a:pt x="204980" y="145417"/>
                  <a:pt x="166461" y="162164"/>
                </a:cubicBezTo>
                <a:cubicBezTo>
                  <a:pt x="127942" y="178911"/>
                  <a:pt x="81224" y="154075"/>
                  <a:pt x="0" y="100484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1C2D668-E244-5D47-B7B1-2AFCFA5B97CD}"/>
              </a:ext>
            </a:extLst>
          </p:cNvPr>
          <p:cNvSpPr/>
          <p:nvPr/>
        </p:nvSpPr>
        <p:spPr>
          <a:xfrm rot="18902901">
            <a:off x="7556204" y="1770638"/>
            <a:ext cx="112419" cy="45719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0177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0146F1-B1CF-534D-B59F-647ECCBD1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simplifies the implementation of remote calls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CEAEFA-86F0-EB43-A87B-6EDC307FE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382376" cy="3771636"/>
          </a:xfrm>
        </p:spPr>
        <p:txBody>
          <a:bodyPr/>
          <a:lstStyle/>
          <a:p>
            <a:r>
              <a:rPr kumimoji="1" lang="en-US" altLang="zh-CN" b="0" dirty="0"/>
              <a:t>Abstracts away the common parts with </a:t>
            </a:r>
            <a:r>
              <a:rPr kumimoji="1" lang="en-US" altLang="zh-CN" b="0" dirty="0">
                <a:highlight>
                  <a:srgbClr val="FFFF00"/>
                </a:highlight>
              </a:rPr>
              <a:t>stub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D314BE-7C35-8848-8D71-98C2D705A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A8D8DDE-644F-854F-B50F-1F1F10494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21108"/>
            <a:ext cx="8136904" cy="2577079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2D3C3EA-1041-3043-9C84-4C20A6A41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817" y="985292"/>
            <a:ext cx="5149979" cy="1585511"/>
          </a:xfrm>
          <a:prstGeom prst="rect">
            <a:avLst/>
          </a:prstGeom>
        </p:spPr>
      </p:pic>
      <p:sp>
        <p:nvSpPr>
          <p:cNvPr id="7" name="圆角矩形 6">
            <a:extLst>
              <a:ext uri="{FF2B5EF4-FFF2-40B4-BE49-F238E27FC236}">
                <a16:creationId xmlns:a16="http://schemas.microsoft.com/office/drawing/2014/main" id="{39C54A39-CB47-3B44-8FCF-3490AD2B171A}"/>
              </a:ext>
            </a:extLst>
          </p:cNvPr>
          <p:cNvSpPr/>
          <p:nvPr/>
        </p:nvSpPr>
        <p:spPr>
          <a:xfrm>
            <a:off x="4643438" y="1323545"/>
            <a:ext cx="4489358" cy="496491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4A4D35D-FAA6-D84D-8F02-901E9AD9A627}"/>
              </a:ext>
            </a:extLst>
          </p:cNvPr>
          <p:cNvSpPr/>
          <p:nvPr/>
        </p:nvSpPr>
        <p:spPr>
          <a:xfrm>
            <a:off x="4643804" y="1970342"/>
            <a:ext cx="4392692" cy="447720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43D9548F-E495-DE43-A9FE-40D07D8E6D2D}"/>
              </a:ext>
            </a:extLst>
          </p:cNvPr>
          <p:cNvSpPr/>
          <p:nvPr/>
        </p:nvSpPr>
        <p:spPr>
          <a:xfrm>
            <a:off x="1403648" y="3031973"/>
            <a:ext cx="7283152" cy="1130629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4714FDD0-B5AA-7D43-8DFC-D77CD7A5EF01}"/>
              </a:ext>
            </a:extLst>
          </p:cNvPr>
          <p:cNvSpPr/>
          <p:nvPr/>
        </p:nvSpPr>
        <p:spPr>
          <a:xfrm>
            <a:off x="1357300" y="4355505"/>
            <a:ext cx="7283152" cy="941457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26082FA-D774-EB41-AC6B-3111F4C41F9B}"/>
              </a:ext>
            </a:extLst>
          </p:cNvPr>
          <p:cNvSpPr/>
          <p:nvPr/>
        </p:nvSpPr>
        <p:spPr>
          <a:xfrm>
            <a:off x="1617889" y="2012939"/>
            <a:ext cx="14029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Provided in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RPC’s stub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A71F3C32-182A-064A-99B3-6B116DF8D82E}"/>
              </a:ext>
            </a:extLst>
          </p:cNvPr>
          <p:cNvCxnSpPr>
            <a:stCxn id="11" idx="3"/>
          </p:cNvCxnSpPr>
          <p:nvPr/>
        </p:nvCxnSpPr>
        <p:spPr>
          <a:xfrm flipV="1">
            <a:off x="3020837" y="1588807"/>
            <a:ext cx="1575718" cy="747298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E91B6749-EB1D-DC4D-A84B-29BA559C3742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3020837" y="2194202"/>
            <a:ext cx="1622967" cy="141903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D0DCED0-8D9D-574F-81CC-2D95B36CFD3D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647156" cy="574979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F02CC597-1715-0E4C-9A3E-2BF4CE6BA608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020837" y="2336105"/>
            <a:ext cx="1503914" cy="1941592"/>
          </a:xfrm>
          <a:prstGeom prst="straightConnector1">
            <a:avLst/>
          </a:prstGeom>
          <a:ln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7379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AABB2-724F-F34A-BFDA-A3EFD1B89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RPC: a complete calling process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565EA-D32E-9F47-B3A0-4E564FBC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07EBF6-C548-1F4B-9CD3-6C975B1F4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99" y="1417340"/>
            <a:ext cx="7310801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4639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5C825-C4DB-4740-B3C9-4095EAA35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6E417C-DE5E-164C-AEF2-AEF420C0E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Client stub </a:t>
            </a:r>
          </a:p>
          <a:p>
            <a:pPr lvl="1"/>
            <a:r>
              <a:rPr lang="en-US" altLang="zh-CN" dirty="0">
                <a:ea typeface="MS PGothic" charset="0"/>
              </a:rPr>
              <a:t>Put the arguments into a request</a:t>
            </a:r>
          </a:p>
          <a:p>
            <a:pPr lvl="1"/>
            <a:r>
              <a:rPr lang="en-US" altLang="zh-CN" dirty="0">
                <a:ea typeface="MS PGothic" charset="0"/>
              </a:rPr>
              <a:t>Send the request to the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server</a:t>
            </a:r>
          </a:p>
          <a:p>
            <a:pPr lvl="1"/>
            <a:r>
              <a:rPr lang="en-US" altLang="zh-CN" dirty="0">
                <a:ea typeface="MS PGothic" charset="0"/>
              </a:rPr>
              <a:t>Wait for a response</a:t>
            </a:r>
          </a:p>
          <a:p>
            <a:r>
              <a:rPr kumimoji="1" lang="en-US" altLang="zh-CN" dirty="0"/>
              <a:t>Service stub</a:t>
            </a:r>
          </a:p>
          <a:p>
            <a:pPr lvl="1"/>
            <a:r>
              <a:rPr kumimoji="1" lang="en-US" altLang="zh-CN" dirty="0"/>
              <a:t>Wait for a message</a:t>
            </a:r>
          </a:p>
          <a:p>
            <a:pPr lvl="1"/>
            <a:r>
              <a:rPr kumimoji="1" lang="en-US" altLang="zh-CN" dirty="0"/>
              <a:t>Get the parameters from the request</a:t>
            </a:r>
          </a:p>
          <a:p>
            <a:pPr lvl="1"/>
            <a:r>
              <a:rPr kumimoji="1" lang="en-US" altLang="zh-CN" dirty="0"/>
              <a:t>Call 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procedure according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parameters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 GET_TIME)</a:t>
            </a:r>
          </a:p>
          <a:p>
            <a:pPr lvl="1"/>
            <a:r>
              <a:rPr kumimoji="1" lang="en-US" altLang="zh-CN" dirty="0"/>
              <a:t>Put the result into a response</a:t>
            </a:r>
          </a:p>
          <a:p>
            <a:pPr lvl="1"/>
            <a:r>
              <a:rPr kumimoji="1" lang="en-US" altLang="zh-CN" dirty="0"/>
              <a:t>Send the response to the client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20A947-BC2C-694C-AA62-049A22C10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699CF8B-E2D1-C145-9E71-5D8CC523595D}"/>
              </a:ext>
            </a:extLst>
          </p:cNvPr>
          <p:cNvSpPr/>
          <p:nvPr/>
        </p:nvSpPr>
        <p:spPr>
          <a:xfrm>
            <a:off x="5584199" y="1291086"/>
            <a:ext cx="3165939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Stub</a:t>
            </a:r>
            <a:r>
              <a:rPr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 hide communication details from up-level code, so that </a:t>
            </a:r>
            <a:r>
              <a:rPr lang="en-US" altLang="zh-CN" i="1" dirty="0">
                <a:solidFill>
                  <a:schemeClr val="accent1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up-level code does not change</a:t>
            </a:r>
            <a:r>
              <a:rPr lang="en-US" altLang="zh-CN" i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40061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CC0F3B-8A9A-AB46-8BBA-538138D2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Client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80A2C9-BA73-8F40-B71F-9D9D19830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7FD9222-7B83-0F4F-B379-1EE5D2F7E4C6}"/>
              </a:ext>
            </a:extLst>
          </p:cNvPr>
          <p:cNvSpPr txBox="1"/>
          <p:nvPr/>
        </p:nvSpPr>
        <p:spPr>
          <a:xfrm>
            <a:off x="457200" y="1194805"/>
            <a:ext cx="4005898" cy="160659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MEASURE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</a:rPr>
              <a:t>func</a:t>
            </a:r>
            <a:r>
              <a:rPr lang="en-US" altLang="zh-CN" sz="1600" dirty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(SECONDS)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end</a:t>
            </a:r>
            <a:r>
              <a:rPr lang="en-US" altLang="zh-CN" sz="1600" dirty="0">
                <a:latin typeface="Consolas" panose="020B0609020204030204" pitchFamily="49" charset="0"/>
              </a:rPr>
              <a:t> - </a:t>
            </a:r>
            <a:r>
              <a:rPr lang="en-US" altLang="zh-CN" sz="1600" i="1" dirty="0">
                <a:latin typeface="Consolas" panose="020B0609020204030204" pitchFamily="49" charset="0"/>
              </a:rPr>
              <a:t>start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BDC6B6A-A08B-4940-8525-A59F62F5D915}"/>
              </a:ext>
            </a:extLst>
          </p:cNvPr>
          <p:cNvSpPr txBox="1"/>
          <p:nvPr/>
        </p:nvSpPr>
        <p:spPr>
          <a:xfrm>
            <a:off x="457200" y="3076451"/>
            <a:ext cx="8094148" cy="2160591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, {"Get time",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GET_RETCODE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HANDLE_ERROR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A67039-46E9-9946-8495-77A5811453D6}"/>
              </a:ext>
            </a:extLst>
          </p:cNvPr>
          <p:cNvSpPr txBox="1"/>
          <p:nvPr/>
        </p:nvSpPr>
        <p:spPr>
          <a:xfrm>
            <a:off x="4794503" y="1404360"/>
            <a:ext cx="40703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Note: code is not changed comparing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with the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single-machine case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9D65CE6A-07F4-8642-A934-84CEA76A96A7}"/>
              </a:ext>
            </a:extLst>
          </p:cNvPr>
          <p:cNvCxnSpPr/>
          <p:nvPr/>
        </p:nvCxnSpPr>
        <p:spPr>
          <a:xfrm flipH="1">
            <a:off x="4499993" y="1604415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9A1615E-4E82-DA4A-83F0-9AAB4BE1C1FA}"/>
              </a:ext>
            </a:extLst>
          </p:cNvPr>
          <p:cNvSpPr txBox="1"/>
          <p:nvPr/>
        </p:nvSpPr>
        <p:spPr>
          <a:xfrm>
            <a:off x="5796136" y="2301106"/>
            <a:ext cx="2836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latin typeface="+mn-ea"/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rPr>
              <a:t> of client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6BFA49A8-E88A-ED44-A1D9-FE040B9531C1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214313" y="2670438"/>
            <a:ext cx="0" cy="406013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868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FEE46B-C005-4941-B299-886D4226D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Server Program using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618385-86DE-4E49-A232-F7861D63E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6744D1-D948-D541-867E-2CCA4029341B}"/>
              </a:ext>
            </a:extLst>
          </p:cNvPr>
          <p:cNvSpPr txBox="1"/>
          <p:nvPr/>
        </p:nvSpPr>
        <p:spPr>
          <a:xfrm>
            <a:off x="323528" y="1128675"/>
            <a:ext cx="4653970" cy="1077218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 (</a:t>
            </a:r>
            <a:r>
              <a:rPr lang="en-US" altLang="zh-CN" sz="1600" i="1" dirty="0">
                <a:latin typeface="Consolas" panose="020B0609020204030204" pitchFamily="49" charset="0"/>
              </a:rPr>
              <a:t>units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r>
              <a:rPr lang="en-US" altLang="zh-CN" sz="1600" dirty="0">
                <a:latin typeface="Consolas" panose="020B0609020204030204" pitchFamily="49" charset="0"/>
              </a:rPr>
              <a:t> &lt;- CLOCK</a:t>
            </a:r>
          </a:p>
          <a:p>
            <a:r>
              <a:rPr lang="en-US" altLang="zh-CN" sz="1600" i="1" dirty="0">
                <a:latin typeface="Consolas" panose="020B0609020204030204" pitchFamily="49" charset="0"/>
              </a:rPr>
              <a:t>    time</a:t>
            </a:r>
            <a:r>
              <a:rPr lang="en-US" altLang="zh-CN" sz="1600" dirty="0">
                <a:latin typeface="Consolas" panose="020B0609020204030204" pitchFamily="49" charset="0"/>
              </a:rPr>
              <a:t> &lt;- CONVERT_TO_UNITS(time, units)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i="1" dirty="0">
                <a:latin typeface="Consolas" panose="020B0609020204030204" pitchFamily="49" charset="0"/>
              </a:rPr>
              <a:t>time</a:t>
            </a:r>
            <a:endParaRPr lang="zh-CN" altLang="en-US" sz="1600" i="1" dirty="0"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0D3DBD2-055D-8940-B299-468462AE6712}"/>
              </a:ext>
            </a:extLst>
          </p:cNvPr>
          <p:cNvSpPr txBox="1"/>
          <p:nvPr/>
        </p:nvSpPr>
        <p:spPr>
          <a:xfrm>
            <a:off x="323528" y="2475195"/>
            <a:ext cx="8577898" cy="280076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procedure </a:t>
            </a:r>
            <a:r>
              <a:rPr lang="en-US" altLang="zh-CN" sz="1600" b="1" dirty="0">
                <a:latin typeface="Consolas" panose="020B0609020204030204" pitchFamily="49" charset="0"/>
              </a:rPr>
              <a:t>TIME_SERVICE</a:t>
            </a:r>
            <a:r>
              <a:rPr lang="en-US" altLang="zh-CN" sz="1600" dirty="0"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</a:t>
            </a:r>
            <a:r>
              <a:rPr lang="en-US" altLang="zh-CN" sz="1600" b="1" dirty="0">
                <a:latin typeface="Consolas" panose="020B0609020204030204" pitchFamily="49" charset="0"/>
              </a:rPr>
              <a:t>do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b="1" dirty="0"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ServerName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GET_OPCODE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latin typeface="Consolas" panose="020B0609020204030204" pitchFamily="49" charset="0"/>
              </a:rPr>
              <a:t>CONVERT2INTERNAL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b="1" dirty="0">
                <a:latin typeface="Consolas" panose="020B0609020204030204" pitchFamily="49" charset="0"/>
              </a:rPr>
              <a:t>GET_ARGUMENT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>
                <a:latin typeface="Consolas" panose="020B0609020204030204" pitchFamily="49" charset="0"/>
              </a:rPr>
              <a:t>request</a:t>
            </a:r>
            <a:r>
              <a:rPr lang="en-US" altLang="zh-CN" sz="1600" dirty="0"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if </a:t>
            </a:r>
            <a:r>
              <a:rPr lang="en-US" altLang="zh-CN" sz="1600" i="1" dirty="0">
                <a:latin typeface="Consolas" panose="020B0609020204030204" pitchFamily="49" charset="0"/>
              </a:rPr>
              <a:t>opcode</a:t>
            </a:r>
            <a:r>
              <a:rPr lang="en-US" altLang="zh-CN" sz="1600" dirty="0">
                <a:latin typeface="Consolas" panose="020B0609020204030204" pitchFamily="49" charset="0"/>
              </a:rPr>
              <a:t> = "Get time" and 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SECONDS or 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 &lt;-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arg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{"OK", </a:t>
            </a:r>
            <a:r>
              <a:rPr lang="en-US" altLang="zh-CN" sz="1600" b="1" dirty="0">
                <a:latin typeface="Consolas" panose="020B0609020204030204" pitchFamily="49" charset="0"/>
              </a:rPr>
              <a:t>CONVERT2EXTERNAL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i="1" dirty="0" err="1">
                <a:latin typeface="Consolas" panose="020B0609020204030204" pitchFamily="49" charset="0"/>
              </a:rPr>
              <a:t>retval</a:t>
            </a:r>
            <a:r>
              <a:rPr lang="en-US" altLang="zh-CN" sz="1600" dirty="0"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   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        </a:t>
            </a:r>
            <a:r>
              <a:rPr lang="en-US" altLang="zh-CN" sz="16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ClientName</a:t>
            </a:r>
            <a:r>
              <a:rPr lang="en-US" altLang="zh-CN" sz="1600" dirty="0">
                <a:latin typeface="Consolas" panose="020B0609020204030204" pitchFamily="49" charset="0"/>
              </a:rPr>
              <a:t>, </a:t>
            </a:r>
            <a:r>
              <a:rPr lang="en-US" altLang="zh-CN" sz="1600" i="1" dirty="0">
                <a:latin typeface="Consolas" panose="020B0609020204030204" pitchFamily="49" charset="0"/>
              </a:rPr>
              <a:t>response</a:t>
            </a:r>
            <a:r>
              <a:rPr lang="en-US" altLang="zh-CN" sz="1600" dirty="0"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AF4372-14A3-AA4F-9B3F-EE546A6F0E8E}"/>
              </a:ext>
            </a:extLst>
          </p:cNvPr>
          <p:cNvSpPr txBox="1"/>
          <p:nvPr/>
        </p:nvSpPr>
        <p:spPr>
          <a:xfrm>
            <a:off x="5354821" y="1171985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Note: this code is not changed</a:t>
            </a:r>
          </a:p>
        </p:txBody>
      </p:sp>
      <p:cxnSp>
        <p:nvCxnSpPr>
          <p:cNvPr id="8" name="直接箭头连接符 11">
            <a:extLst>
              <a:ext uri="{FF2B5EF4-FFF2-40B4-BE49-F238E27FC236}">
                <a16:creationId xmlns:a16="http://schemas.microsoft.com/office/drawing/2014/main" id="{0D848FB0-E7AE-C743-9EF5-AE2ED17ACCE3}"/>
              </a:ext>
            </a:extLst>
          </p:cNvPr>
          <p:cNvCxnSpPr/>
          <p:nvPr/>
        </p:nvCxnSpPr>
        <p:spPr>
          <a:xfrm flipH="1">
            <a:off x="5035172" y="1372040"/>
            <a:ext cx="288031" cy="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580E4D66-1E3D-184A-B84B-D1E369437DCD}"/>
              </a:ext>
            </a:extLst>
          </p:cNvPr>
          <p:cNvSpPr txBox="1"/>
          <p:nvPr/>
        </p:nvSpPr>
        <p:spPr>
          <a:xfrm>
            <a:off x="5652120" y="1860993"/>
            <a:ext cx="2749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This is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the </a:t>
            </a:r>
            <a:r>
              <a:rPr lang="en-US" altLang="zh-CN" b="1" dirty="0">
                <a:solidFill>
                  <a:srgbClr val="C00000"/>
                </a:solidFill>
                <a:cs typeface="Arial" panose="020B0604020202020204" pitchFamily="34" charset="0"/>
              </a:rPr>
              <a:t>stub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Arial" panose="020B0604020202020204" pitchFamily="34" charset="0"/>
              </a:rPr>
              <a:t> of server</a:t>
            </a:r>
          </a:p>
        </p:txBody>
      </p:sp>
      <p:cxnSp>
        <p:nvCxnSpPr>
          <p:cNvPr id="10" name="直接箭头连接符 10">
            <a:extLst>
              <a:ext uri="{FF2B5EF4-FFF2-40B4-BE49-F238E27FC236}">
                <a16:creationId xmlns:a16="http://schemas.microsoft.com/office/drawing/2014/main" id="{747A2B6D-214F-4C44-85EF-379B168EC7FC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026856" y="2230325"/>
            <a:ext cx="0" cy="244870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9907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147D7F-0570-E74E-8C25-7825F3A85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98A21B-76AF-F146-B470-DD163D947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F151ACE-D51F-D94A-9010-F465F66DC357}"/>
              </a:ext>
            </a:extLst>
          </p:cNvPr>
          <p:cNvSpPr txBox="1"/>
          <p:nvPr/>
        </p:nvSpPr>
        <p:spPr>
          <a:xfrm>
            <a:off x="457199" y="3073524"/>
            <a:ext cx="8229601" cy="24622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TIME_SERVICE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do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forever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request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if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opcode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"Get time" and 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SECONDS or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= MINUTES) then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arg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{"OK",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 err="1">
                <a:solidFill>
                  <a:schemeClr val="accent6"/>
                </a:solidFill>
                <a:latin typeface="Consolas" panose="020B0609020204030204" pitchFamily="49" charset="0"/>
              </a:rPr>
              <a:t>retval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else</a:t>
            </a:r>
          </a:p>
          <a:p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{"Bad request"}</a:t>
            </a:r>
          </a:p>
          <a:p>
            <a:r>
              <a:rPr lang="en-US" altLang="zh-CN" sz="1400" dirty="0"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DDD0DD-1367-AF4C-A62F-927FDD29F108}"/>
              </a:ext>
            </a:extLst>
          </p:cNvPr>
          <p:cNvSpPr txBox="1"/>
          <p:nvPr/>
        </p:nvSpPr>
        <p:spPr>
          <a:xfrm>
            <a:off x="457200" y="1057300"/>
            <a:ext cx="8229600" cy="1917897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procedure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GET_TIME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latin typeface="Consolas" panose="020B0609020204030204" pitchFamily="49" charset="0"/>
              </a:rPr>
              <a:t>SEND_MESSAGE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ServerName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, {"Get time",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CONVERT2EXTERNAL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units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)})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&lt;- </a:t>
            </a:r>
            <a:r>
              <a:rPr lang="en-US" altLang="zh-CN" sz="1400" b="1" dirty="0">
                <a:latin typeface="Consolas" panose="020B0609020204030204" pitchFamily="49" charset="0"/>
              </a:rPr>
              <a:t>RECEIVE_MESSAGE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dirty="0" err="1">
                <a:solidFill>
                  <a:schemeClr val="accent6"/>
                </a:solidFill>
                <a:latin typeface="Consolas" panose="020B0609020204030204" pitchFamily="49" charset="0"/>
              </a:rPr>
              <a:t>ClientName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GET_RETCODE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 != "OK"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HANDLE_ERROR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else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CONVERT2INTERNAL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b="1" dirty="0">
                <a:solidFill>
                  <a:schemeClr val="accent6"/>
                </a:solidFill>
                <a:latin typeface="Consolas" panose="020B0609020204030204" pitchFamily="49" charset="0"/>
              </a:rPr>
              <a:t>GET_ARGUMENT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1400" i="1" dirty="0">
                <a:solidFill>
                  <a:schemeClr val="accent6"/>
                </a:solidFill>
                <a:latin typeface="Consolas" panose="020B0609020204030204" pitchFamily="49" charset="0"/>
              </a:rPr>
              <a:t>response</a:t>
            </a:r>
            <a:r>
              <a:rPr lang="en-US" altLang="zh-CN" sz="1400" dirty="0">
                <a:solidFill>
                  <a:schemeClr val="accent6"/>
                </a:solidFill>
                <a:latin typeface="Consolas" panose="020B0609020204030204" pitchFamily="49" charset="0"/>
              </a:rPr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4161731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7C6CB3-8DD2-BA4B-8FDF-5732935A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is inside a </a:t>
            </a:r>
            <a:r>
              <a:rPr kumimoji="1" lang="en-US" altLang="zh-CN" dirty="0">
                <a:solidFill>
                  <a:srgbClr val="0096FF"/>
                </a:solidFill>
              </a:rPr>
              <a:t>message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7AF6F7-AB36-9843-BCBC-65CF82D36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message may contain: </a:t>
            </a:r>
          </a:p>
          <a:p>
            <a:pPr lvl="1"/>
            <a:r>
              <a:rPr kumimoji="1" lang="en-US" altLang="zh-CN" dirty="0"/>
              <a:t>Service ID (e.g., function ID)</a:t>
            </a:r>
          </a:p>
          <a:p>
            <a:pPr lvl="1"/>
            <a:r>
              <a:rPr kumimoji="1" lang="en-US" altLang="zh-CN" dirty="0"/>
              <a:t>Service parameter (e.g., function parameter)</a:t>
            </a:r>
          </a:p>
          <a:p>
            <a:pPr lvl="1"/>
            <a:r>
              <a:rPr kumimoji="1" lang="en-US" altLang="zh-CN" dirty="0"/>
              <a:t>Using marshal / </a:t>
            </a:r>
            <a:r>
              <a:rPr kumimoji="1" lang="en-US" altLang="zh-CN" dirty="0" err="1"/>
              <a:t>unmarshal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6E1813-6D4F-3745-9A8D-31508A4F4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026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79A820-103E-0549-A92C-8D0D614E3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request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7A6970-F03C-684A-AFBA-FFE3CEE9F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request: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dirty="0" err="1"/>
              <a:t>rpc</a:t>
            </a:r>
            <a:r>
              <a:rPr kumimoji="1" lang="en-US" altLang="zh-CN" dirty="0"/>
              <a:t>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program #</a:t>
            </a:r>
          </a:p>
          <a:p>
            <a:pPr lvl="1"/>
            <a:r>
              <a:rPr kumimoji="1" lang="en-US" altLang="zh-CN" dirty="0"/>
              <a:t>program version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procedure #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dirty="0"/>
              <a:t>arguments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7F9E48-68F8-8A43-967B-3D8F91D9C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970A8A-D518-F948-B561-FC9538E462CA}"/>
              </a:ext>
            </a:extLst>
          </p:cNvPr>
          <p:cNvSpPr txBox="1"/>
          <p:nvPr/>
        </p:nvSpPr>
        <p:spPr>
          <a:xfrm>
            <a:off x="2411190" y="1491631"/>
            <a:ext cx="5401170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 is short for "transaction"</a:t>
            </a: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reply dispatch uses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endParaRPr kumimoji="1" lang="en-US" altLang="zh-CN" sz="2000" dirty="0"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  <a:p>
            <a:pPr>
              <a:spcAft>
                <a:spcPts val="200"/>
              </a:spcAft>
            </a:pP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Client remembers the </a:t>
            </a:r>
            <a:r>
              <a:rPr kumimoji="1" lang="en-US" altLang="zh-CN" sz="2000" dirty="0" err="1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xid</a:t>
            </a:r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of each call</a:t>
            </a: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B61E5425-87B2-F94C-9644-D2207EFED498}"/>
              </a:ext>
            </a:extLst>
          </p:cNvPr>
          <p:cNvCxnSpPr/>
          <p:nvPr/>
        </p:nvCxnSpPr>
        <p:spPr>
          <a:xfrm>
            <a:off x="1691110" y="1719657"/>
            <a:ext cx="576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A88A2D51-0842-084C-8842-132D4A86E763}"/>
              </a:ext>
            </a:extLst>
          </p:cNvPr>
          <p:cNvSpPr txBox="1"/>
          <p:nvPr/>
        </p:nvSpPr>
        <p:spPr>
          <a:xfrm>
            <a:off x="3491880" y="3003865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Server dispatch uses prog#, proc#</a:t>
            </a:r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1D6495B7-394B-304C-BF41-02EEC410B54A}"/>
              </a:ext>
            </a:extLst>
          </p:cNvPr>
          <p:cNvCxnSpPr/>
          <p:nvPr/>
        </p:nvCxnSpPr>
        <p:spPr>
          <a:xfrm>
            <a:off x="2771800" y="2899919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1F50235-0B39-3447-8C26-8340F7EE61D9}"/>
              </a:ext>
            </a:extLst>
          </p:cNvPr>
          <p:cNvCxnSpPr/>
          <p:nvPr/>
        </p:nvCxnSpPr>
        <p:spPr>
          <a:xfrm flipV="1">
            <a:off x="2771800" y="3319966"/>
            <a:ext cx="648072" cy="3000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950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ABCC5B-F88D-5D45-AD2E-4B0A8448B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 reply message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2AFF54-7DE6-774A-A3CB-6FD14DF85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reply:</a:t>
            </a:r>
          </a:p>
          <a:p>
            <a:pPr lvl="1"/>
            <a:r>
              <a:rPr kumimoji="1" lang="en-US" altLang="zh-CN" b="1" dirty="0" err="1">
                <a:solidFill>
                  <a:srgbClr val="C00000"/>
                </a:solidFill>
              </a:rPr>
              <a:t>Xid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dirty="0"/>
              <a:t>call/reply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accepted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bad RPC version, auth failure,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dirty="0"/>
              <a:t>auth stuff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success</a:t>
            </a:r>
            <a:r>
              <a:rPr kumimoji="1" lang="en-US" altLang="zh-CN" dirty="0"/>
              <a:t>? (Yes,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bad prog/proc #,</a:t>
            </a:r>
            <a:r>
              <a:rPr kumimoji="1" lang="zh-CN" altLang="en-US" dirty="0"/>
              <a:t> </a:t>
            </a:r>
            <a:r>
              <a:rPr kumimoji="1" lang="en-US" altLang="zh-CN" dirty="0"/>
              <a:t>etc.)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results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36399A-161D-0145-8F7C-A7E459396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595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159DB8-B80A-7541-953B-F2B8DD704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Binding: find the server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2841B-B6E6-C247-A9BD-96B9AFDA6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Can implement with other network name services </a:t>
            </a:r>
          </a:p>
          <a:p>
            <a:pPr lvl="1"/>
            <a:r>
              <a:rPr kumimoji="1" lang="en-US" altLang="zh-CN" dirty="0"/>
              <a:t>E.g., </a:t>
            </a:r>
            <a:r>
              <a:rPr kumimoji="1" lang="en-US" altLang="zh-CN" u="sng" dirty="0"/>
              <a:t>192.168.10.233:8888</a:t>
            </a:r>
            <a:r>
              <a:rPr kumimoji="1" lang="en-US" altLang="zh-CN" dirty="0"/>
              <a:t> + function ID</a:t>
            </a:r>
          </a:p>
          <a:p>
            <a:r>
              <a:rPr kumimoji="1" lang="en-US" altLang="zh-CN" dirty="0"/>
              <a:t>Example: </a:t>
            </a:r>
            <a:r>
              <a:rPr kumimoji="1" lang="en-US" altLang="zh-CN" dirty="0" err="1"/>
              <a:t>gRPC</a:t>
            </a:r>
            <a:r>
              <a:rPr kumimoji="1" lang="en-US" altLang="zh-CN" dirty="0"/>
              <a:t>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4C66AF-E8A5-3D4A-A608-63FCE9AC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9485A23E-0C49-4347-B3A8-89E3680C9D13}"/>
              </a:ext>
            </a:extLst>
          </p:cNvPr>
          <p:cNvSpPr/>
          <p:nvPr/>
        </p:nvSpPr>
        <p:spPr>
          <a:xfrm>
            <a:off x="995233" y="2671499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client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029ED7B-211C-2D41-83E8-F57FC872CBE9}"/>
              </a:ext>
            </a:extLst>
          </p:cNvPr>
          <p:cNvSpPr/>
          <p:nvPr/>
        </p:nvSpPr>
        <p:spPr>
          <a:xfrm>
            <a:off x="491177" y="3095228"/>
            <a:ext cx="57606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CreateChannel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"localhost:50051"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grpc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InsecureChannelCredentials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());</a:t>
            </a:r>
            <a:endParaRPr lang="zh-CN" alt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7B4893-49C8-6246-B3E9-D750966EB8C2}"/>
              </a:ext>
            </a:extLst>
          </p:cNvPr>
          <p:cNvSpPr/>
          <p:nvPr/>
        </p:nvSpPr>
        <p:spPr>
          <a:xfrm>
            <a:off x="995233" y="4159563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 err="1">
                <a:latin typeface="Eras Medium ITC" pitchFamily="34" charset="0"/>
              </a:rPr>
              <a:t>gRPC</a:t>
            </a:r>
            <a:r>
              <a:rPr lang="en-US" altLang="zh-CN" sz="2000" dirty="0">
                <a:latin typeface="Eras Medium ITC" pitchFamily="34" charset="0"/>
              </a:rPr>
              <a:t> server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AE325A8-DFE9-4C4F-A45B-1ABB5BD1634D}"/>
              </a:ext>
            </a:extLst>
          </p:cNvPr>
          <p:cNvSpPr/>
          <p:nvPr/>
        </p:nvSpPr>
        <p:spPr>
          <a:xfrm>
            <a:off x="1907704" y="4646304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std</a:t>
            </a:r>
            <a:r>
              <a:rPr lang="en-US" altLang="zh-CN" dirty="0">
                <a:solidFill>
                  <a:srgbClr val="434343"/>
                </a:solidFill>
                <a:latin typeface="Menlo-Regular" panose="020B0609030804020204" pitchFamily="49" charset="0"/>
              </a:rPr>
              <a:t>::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stringserver_address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>
                <a:solidFill>
                  <a:srgbClr val="BE1F04"/>
                </a:solidFill>
                <a:latin typeface="Menlo-Regular" panose="020B0609030804020204" pitchFamily="49" charset="0"/>
              </a:rPr>
              <a:t>"0.0.0.0:50051"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...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AddListeningPort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server_address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, ...);</a:t>
            </a:r>
            <a:endParaRPr lang="zh-CN" altLang="en-US" dirty="0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D4AD8227-DBBA-9D42-825E-AB0429DDEC1C}"/>
              </a:ext>
            </a:extLst>
          </p:cNvPr>
          <p:cNvSpPr/>
          <p:nvPr/>
        </p:nvSpPr>
        <p:spPr>
          <a:xfrm>
            <a:off x="5633545" y="3162939"/>
            <a:ext cx="1315840" cy="1493144"/>
          </a:xfrm>
          <a:custGeom>
            <a:avLst/>
            <a:gdLst>
              <a:gd name="connsiteX0" fmla="*/ 0 w 1315840"/>
              <a:gd name="connsiteY0" fmla="*/ 147820 h 1493144"/>
              <a:gd name="connsiteX1" fmla="*/ 620110 w 1315840"/>
              <a:gd name="connsiteY1" fmla="*/ 675 h 1493144"/>
              <a:gd name="connsiteX2" fmla="*/ 1093076 w 1315840"/>
              <a:gd name="connsiteY2" fmla="*/ 200371 h 1493144"/>
              <a:gd name="connsiteX3" fmla="*/ 1303283 w 1315840"/>
              <a:gd name="connsiteY3" fmla="*/ 704868 h 1493144"/>
              <a:gd name="connsiteX4" fmla="*/ 746234 w 1315840"/>
              <a:gd name="connsiteY4" fmla="*/ 988647 h 1493144"/>
              <a:gd name="connsiteX5" fmla="*/ 651641 w 1315840"/>
              <a:gd name="connsiteY5" fmla="*/ 1493144 h 1493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5840" h="1493144">
                <a:moveTo>
                  <a:pt x="0" y="147820"/>
                </a:moveTo>
                <a:cubicBezTo>
                  <a:pt x="218965" y="69868"/>
                  <a:pt x="437931" y="-8084"/>
                  <a:pt x="620110" y="675"/>
                </a:cubicBezTo>
                <a:cubicBezTo>
                  <a:pt x="802289" y="9433"/>
                  <a:pt x="979214" y="83006"/>
                  <a:pt x="1093076" y="200371"/>
                </a:cubicBezTo>
                <a:cubicBezTo>
                  <a:pt x="1206938" y="317736"/>
                  <a:pt x="1361090" y="573489"/>
                  <a:pt x="1303283" y="704868"/>
                </a:cubicBezTo>
                <a:cubicBezTo>
                  <a:pt x="1245476" y="836247"/>
                  <a:pt x="854841" y="857268"/>
                  <a:pt x="746234" y="988647"/>
                </a:cubicBezTo>
                <a:cubicBezTo>
                  <a:pt x="637627" y="1120026"/>
                  <a:pt x="644634" y="1306585"/>
                  <a:pt x="651641" y="1493144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D4AF9A-4A8D-9648-A91C-00FB87011232}"/>
              </a:ext>
            </a:extLst>
          </p:cNvPr>
          <p:cNvSpPr/>
          <p:nvPr/>
        </p:nvSpPr>
        <p:spPr>
          <a:xfrm>
            <a:off x="6425404" y="3567668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binding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800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How to pass the data between 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client &amp; server? </a:t>
            </a:r>
          </a:p>
          <a:p>
            <a:pPr algn="ctr"/>
            <a:endParaRPr lang="en-US" altLang="zh-CN" b="0" i="1" kern="0" dirty="0">
              <a:solidFill>
                <a:srgbClr val="C00000"/>
              </a:solidFill>
              <a:ea typeface="+mn-ea"/>
            </a:endParaRPr>
          </a:p>
          <a:p>
            <a:pPr algn="ctr"/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1396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AA02EE-5D94-7A47-B5EA-26202B378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Parameter passing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092519-138C-AF41-AB95-5683A4615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value</a:t>
            </a:r>
            <a:r>
              <a:rPr kumimoji="1" lang="en-US" altLang="zh-CN" dirty="0">
                <a:solidFill>
                  <a:schemeClr val="tx1"/>
                </a:solidFill>
              </a:rPr>
              <a:t>?</a:t>
            </a:r>
          </a:p>
          <a:p>
            <a:pPr lvl="1"/>
            <a:r>
              <a:rPr kumimoji="1" lang="en-US" altLang="zh-CN" dirty="0"/>
              <a:t>Easy: just copy data to network message </a:t>
            </a:r>
          </a:p>
          <a:p>
            <a:r>
              <a:rPr kumimoji="1" lang="en-US" altLang="zh-CN" dirty="0"/>
              <a:t>Pass by </a:t>
            </a:r>
            <a:r>
              <a:rPr kumimoji="1" lang="en-US" altLang="zh-CN" dirty="0">
                <a:solidFill>
                  <a:srgbClr val="C00000"/>
                </a:solidFill>
              </a:rPr>
              <a:t>reference</a:t>
            </a:r>
            <a:r>
              <a:rPr kumimoji="1" lang="en-US" altLang="zh-CN" dirty="0">
                <a:solidFill>
                  <a:srgbClr val="000000"/>
                </a:solidFill>
              </a:rPr>
              <a:t>?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Makes no sense without shared memory </a:t>
            </a:r>
          </a:p>
          <a:p>
            <a:endParaRPr kumimoji="1" lang="en-US" altLang="zh-CN" b="0" dirty="0"/>
          </a:p>
          <a:p>
            <a:r>
              <a:rPr kumimoji="1" lang="en-US" altLang="zh-CN" dirty="0"/>
              <a:t>Needs a conversion between data used in a program vs. data that can be transferred through the network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converts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structure into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pointerless</a:t>
            </a:r>
            <a:r>
              <a:rPr kumimoji="1" lang="en-US" altLang="zh-CN" dirty="0"/>
              <a:t> representation </a:t>
            </a:r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transmits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</a:p>
          <a:p>
            <a:pPr lvl="1"/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reconstructs structure with local pointers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5A2EA-4433-7448-84C9-3C9428C3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7683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EC2D10-0E11-6C4E-A7DB-522AB042B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07288" cy="900442"/>
          </a:xfrm>
        </p:spPr>
        <p:txBody>
          <a:bodyPr/>
          <a:lstStyle/>
          <a:p>
            <a:r>
              <a:rPr kumimoji="1" lang="en-US" altLang="zh-CN" dirty="0"/>
              <a:t>Parameter passing is challenging across machines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00D954-0FD5-284F-AD02-02D1FD08E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Distributed systems have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incompatibility</a:t>
            </a:r>
            <a:r>
              <a:rPr kumimoji="1" lang="en-US" altLang="zh-CN" b="0" dirty="0"/>
              <a:t> problem</a:t>
            </a:r>
          </a:p>
          <a:p>
            <a:pPr lvl="1"/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 not exist on a single machine</a:t>
            </a:r>
          </a:p>
          <a:p>
            <a:r>
              <a:rPr kumimoji="1" lang="en-US" altLang="zh-CN" b="0" dirty="0"/>
              <a:t>For example, remote machine may have </a:t>
            </a:r>
            <a:r>
              <a:rPr kumimoji="1" lang="en-US" altLang="zh-CN" dirty="0">
                <a:solidFill>
                  <a:srgbClr val="C00000"/>
                </a:solidFill>
              </a:rPr>
              <a:t>different</a:t>
            </a:r>
            <a:r>
              <a:rPr kumimoji="1" lang="en-US" altLang="zh-CN" b="0" dirty="0"/>
              <a:t> </a:t>
            </a:r>
          </a:p>
          <a:p>
            <a:pPr lvl="1"/>
            <a:r>
              <a:rPr kumimoji="1" lang="en-US" altLang="zh-CN" dirty="0"/>
              <a:t>byte ordering,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lang="en-US" altLang="zh-CN" dirty="0"/>
              <a:t>sizes of integers and other types,</a:t>
            </a:r>
          </a:p>
          <a:p>
            <a:pPr lvl="1"/>
            <a:r>
              <a:rPr lang="en-US" altLang="zh-CN" dirty="0"/>
              <a:t>floating point representations,</a:t>
            </a:r>
          </a:p>
          <a:p>
            <a:pPr lvl="1"/>
            <a:r>
              <a:rPr lang="en-US" altLang="zh-CN" dirty="0"/>
              <a:t>character sets, </a:t>
            </a:r>
          </a:p>
          <a:p>
            <a:pPr lvl="1"/>
            <a:r>
              <a:rPr lang="en-US" altLang="zh-CN" dirty="0"/>
              <a:t>alignment requirements </a:t>
            </a:r>
          </a:p>
          <a:p>
            <a:pPr lvl="1"/>
            <a:r>
              <a:rPr lang="en-US" altLang="zh-CN" dirty="0"/>
              <a:t>etc.</a:t>
            </a:r>
          </a:p>
          <a:p>
            <a:pPr lvl="1"/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91B2DB-49A1-8D4E-814D-59DEC66A2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9A16425-7C39-B849-AE7B-F8FF86793761}"/>
              </a:ext>
            </a:extLst>
          </p:cNvPr>
          <p:cNvGrpSpPr/>
          <p:nvPr/>
        </p:nvGrpSpPr>
        <p:grpSpPr>
          <a:xfrm>
            <a:off x="6595470" y="2438561"/>
            <a:ext cx="2023241" cy="822905"/>
            <a:chOff x="5940152" y="463063"/>
            <a:chExt cx="2023241" cy="82290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654FE63-A324-A04D-B9DE-A0AAA8DF3316}"/>
                </a:ext>
              </a:extLst>
            </p:cNvPr>
            <p:cNvGrpSpPr/>
            <p:nvPr/>
          </p:nvGrpSpPr>
          <p:grpSpPr>
            <a:xfrm>
              <a:off x="5940152" y="463063"/>
              <a:ext cx="504056" cy="432048"/>
              <a:chOff x="5004048" y="625252"/>
              <a:chExt cx="504056" cy="432048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C09D4319-380A-9649-BD0C-40AA52D440CE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99D5D0DC-61D3-3C49-8620-E498D165F3D1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29ADBD5-55D6-E244-9357-973A32F977D0}"/>
                </a:ext>
              </a:extLst>
            </p:cNvPr>
            <p:cNvGrpSpPr/>
            <p:nvPr/>
          </p:nvGrpSpPr>
          <p:grpSpPr>
            <a:xfrm>
              <a:off x="6444208" y="463063"/>
              <a:ext cx="523898" cy="432048"/>
              <a:chOff x="5004048" y="625252"/>
              <a:chExt cx="523898" cy="432048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BD7423B3-45E4-EB41-B7EB-67AD57DDDF4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6CCEBF0D-C04B-AB46-AE6A-8E1E2CEE5A8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B0F512E-4B35-E042-B1FF-CB6E79A1ADBC}"/>
                </a:ext>
              </a:extLst>
            </p:cNvPr>
            <p:cNvGrpSpPr/>
            <p:nvPr/>
          </p:nvGrpSpPr>
          <p:grpSpPr>
            <a:xfrm>
              <a:off x="6953897" y="463063"/>
              <a:ext cx="549546" cy="432048"/>
              <a:chOff x="5004048" y="625252"/>
              <a:chExt cx="549546" cy="432048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AC8C22E6-BC57-2541-9F7D-D3AF054EEE0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025873F0-4696-6246-ABE2-6F9FDFCB08D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27D23C19-D7D9-CF42-B089-A3C4265B4755}"/>
                </a:ext>
              </a:extLst>
            </p:cNvPr>
            <p:cNvGrpSpPr/>
            <p:nvPr/>
          </p:nvGrpSpPr>
          <p:grpSpPr>
            <a:xfrm>
              <a:off x="7452320" y="463063"/>
              <a:ext cx="511073" cy="432048"/>
              <a:chOff x="5004048" y="625252"/>
              <a:chExt cx="511073" cy="432048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183D8C4D-3F89-9C43-9BDA-6D2F8FCF2590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534C897-1ED2-F046-ABC5-76C91E245042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7783000-6779-6C45-80BB-34C11749363B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2EE7D56-B64D-1C44-905A-1D8681087463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707CE5B6-1E4C-264E-858B-A6B596B15093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E0F8877-1E08-1E40-8E3F-34C3920352C0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E5FD53D6-7A6C-0B41-8D94-7A710563F42F}"/>
              </a:ext>
            </a:extLst>
          </p:cNvPr>
          <p:cNvSpPr txBox="1"/>
          <p:nvPr/>
        </p:nvSpPr>
        <p:spPr>
          <a:xfrm>
            <a:off x="6012160" y="2106137"/>
            <a:ext cx="30748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Big endian, e.g., Power processor</a:t>
            </a:r>
            <a:endParaRPr kumimoji="1" lang="zh-CN" altLang="en-US" sz="1500" dirty="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0020BF8-B52B-8F4F-877D-C3BE3B28D38D}"/>
              </a:ext>
            </a:extLst>
          </p:cNvPr>
          <p:cNvGrpSpPr/>
          <p:nvPr/>
        </p:nvGrpSpPr>
        <p:grpSpPr>
          <a:xfrm>
            <a:off x="6595470" y="3822906"/>
            <a:ext cx="2016224" cy="822905"/>
            <a:chOff x="5940152" y="463063"/>
            <a:chExt cx="2016224" cy="822905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258987A-C46C-D248-9B78-5CCED6C7736E}"/>
                </a:ext>
              </a:extLst>
            </p:cNvPr>
            <p:cNvGrpSpPr/>
            <p:nvPr/>
          </p:nvGrpSpPr>
          <p:grpSpPr>
            <a:xfrm>
              <a:off x="5940152" y="463063"/>
              <a:ext cx="511073" cy="432048"/>
              <a:chOff x="5004048" y="625252"/>
              <a:chExt cx="511073" cy="432048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05A78F96-5AAF-254E-AAB6-CD73B44F48AB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9BCD641D-7CD4-2340-991C-680975D3E069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796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EF</a:t>
                </a:r>
                <a:endParaRPr kumimoji="1" lang="zh-CN" altLang="en-US" dirty="0"/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21CBB3E-1765-A04A-937F-9E1CA3861A9D}"/>
                </a:ext>
              </a:extLst>
            </p:cNvPr>
            <p:cNvGrpSpPr/>
            <p:nvPr/>
          </p:nvGrpSpPr>
          <p:grpSpPr>
            <a:xfrm>
              <a:off x="6444208" y="463063"/>
              <a:ext cx="549546" cy="432048"/>
              <a:chOff x="5004048" y="625252"/>
              <a:chExt cx="549546" cy="432048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A666B18-2CEF-7142-B2D6-70C431E03048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F22827A8-B95F-6249-A5C1-45AE16BB4E38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5180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CD</a:t>
                </a:r>
                <a:endParaRPr kumimoji="1" lang="zh-CN" altLang="en-US" dirty="0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E88B1D3-A11E-6E44-BE50-AE369F2D8362}"/>
                </a:ext>
              </a:extLst>
            </p:cNvPr>
            <p:cNvGrpSpPr/>
            <p:nvPr/>
          </p:nvGrpSpPr>
          <p:grpSpPr>
            <a:xfrm>
              <a:off x="6953897" y="463063"/>
              <a:ext cx="523898" cy="432048"/>
              <a:chOff x="5004048" y="625252"/>
              <a:chExt cx="523898" cy="432048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6697D6A4-B9B5-7F43-9FBC-CF8089DCD194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FE626346-251F-E841-8E56-38B5200D54A3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AB</a:t>
                </a:r>
                <a:endParaRPr kumimoji="1" lang="zh-CN" altLang="en-US" dirty="0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18D2725E-365A-804F-AF74-43E8D285C1CC}"/>
                </a:ext>
              </a:extLst>
            </p:cNvPr>
            <p:cNvGrpSpPr/>
            <p:nvPr/>
          </p:nvGrpSpPr>
          <p:grpSpPr>
            <a:xfrm>
              <a:off x="7452320" y="463063"/>
              <a:ext cx="504056" cy="432048"/>
              <a:chOff x="5004048" y="625252"/>
              <a:chExt cx="504056" cy="432048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1335DD18-4012-894C-A0D5-F4B9B6DF33DF}"/>
                  </a:ext>
                </a:extLst>
              </p:cNvPr>
              <p:cNvSpPr/>
              <p:nvPr/>
            </p:nvSpPr>
            <p:spPr>
              <a:xfrm>
                <a:off x="5004048" y="625252"/>
                <a:ext cx="504056" cy="43204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5B4AE01B-AB12-0443-A959-F5D8B90B1036}"/>
                  </a:ext>
                </a:extLst>
              </p:cNvPr>
              <p:cNvSpPr txBox="1"/>
              <p:nvPr/>
            </p:nvSpPr>
            <p:spPr>
              <a:xfrm>
                <a:off x="5035503" y="656610"/>
                <a:ext cx="4411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dirty="0"/>
                  <a:t>89</a:t>
                </a:r>
                <a:endParaRPr kumimoji="1" lang="zh-CN" altLang="en-US" dirty="0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F07C57F-C3BF-D14B-8CC0-7C88DF5E512F}"/>
                </a:ext>
              </a:extLst>
            </p:cNvPr>
            <p:cNvSpPr txBox="1"/>
            <p:nvPr/>
          </p:nvSpPr>
          <p:spPr>
            <a:xfrm>
              <a:off x="6035727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0</a:t>
              </a:r>
              <a:endParaRPr kumimoji="1"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D86992E5-1FEA-E64A-A3F8-A24CD3EB5057}"/>
                </a:ext>
              </a:extLst>
            </p:cNvPr>
            <p:cNvSpPr txBox="1"/>
            <p:nvPr/>
          </p:nvSpPr>
          <p:spPr>
            <a:xfrm>
              <a:off x="6565431" y="90701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1</a:t>
              </a:r>
              <a:endParaRPr kumimoji="1"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427802DD-6C63-804B-8ADD-43EFA38187CA}"/>
                </a:ext>
              </a:extLst>
            </p:cNvPr>
            <p:cNvSpPr txBox="1"/>
            <p:nvPr/>
          </p:nvSpPr>
          <p:spPr>
            <a:xfrm>
              <a:off x="7087944" y="916636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2</a:t>
              </a:r>
              <a:endParaRPr kumimoji="1" lang="zh-CN" altLang="en-US" dirty="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1D34D3C-CC24-DA4E-AD79-15D8584358E3}"/>
                </a:ext>
              </a:extLst>
            </p:cNvPr>
            <p:cNvSpPr txBox="1"/>
            <p:nvPr/>
          </p:nvSpPr>
          <p:spPr>
            <a:xfrm>
              <a:off x="7567131" y="912725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3</a:t>
              </a:r>
              <a:endParaRPr kumimoji="1" lang="zh-CN" altLang="en-US" dirty="0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1CB403BF-008F-834A-BA03-E79F8EAA7E22}"/>
              </a:ext>
            </a:extLst>
          </p:cNvPr>
          <p:cNvSpPr txBox="1"/>
          <p:nvPr/>
        </p:nvSpPr>
        <p:spPr>
          <a:xfrm>
            <a:off x="6511439" y="3468383"/>
            <a:ext cx="21002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dirty="0"/>
              <a:t>Little endian, e.g., X86</a:t>
            </a:r>
            <a:endParaRPr kumimoji="1" lang="zh-CN" altLang="en-US" sz="15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963F773-EAAA-2B44-B365-42E950F94062}"/>
              </a:ext>
            </a:extLst>
          </p:cNvPr>
          <p:cNvSpPr txBox="1"/>
          <p:nvPr/>
        </p:nvSpPr>
        <p:spPr>
          <a:xfrm>
            <a:off x="6534754" y="1402119"/>
            <a:ext cx="212429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u="sng" dirty="0">
                <a:solidFill>
                  <a:srgbClr val="BE384B"/>
                </a:solidFill>
              </a:rPr>
              <a:t>Represent 0x89abcdef</a:t>
            </a:r>
            <a:endParaRPr kumimoji="1" lang="zh-CN" altLang="en-US" sz="1500" u="sng" dirty="0">
              <a:solidFill>
                <a:srgbClr val="BE384B"/>
              </a:solidFill>
            </a:endParaRPr>
          </a:p>
        </p:txBody>
      </p:sp>
      <p:sp>
        <p:nvSpPr>
          <p:cNvPr id="42" name="下箭头 41">
            <a:extLst>
              <a:ext uri="{FF2B5EF4-FFF2-40B4-BE49-F238E27FC236}">
                <a16:creationId xmlns:a16="http://schemas.microsoft.com/office/drawing/2014/main" id="{F7D484E9-CB80-554F-8B84-A6E9E9C9A716}"/>
              </a:ext>
            </a:extLst>
          </p:cNvPr>
          <p:cNvSpPr/>
          <p:nvPr/>
        </p:nvSpPr>
        <p:spPr>
          <a:xfrm>
            <a:off x="7389315" y="1746809"/>
            <a:ext cx="464111" cy="299505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0790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09C657-E5CE-7148-813E-858B8365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Parameter passing is more challenging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FB6002-5D16-0347-8374-A5571E6836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Application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 changing over time </a:t>
            </a:r>
          </a:p>
          <a:p>
            <a:pPr lvl="1"/>
            <a:r>
              <a:rPr kumimoji="1" lang="en-US" altLang="zh-CN" dirty="0"/>
              <a:t>What would happen if a server </a:t>
            </a:r>
            <a:r>
              <a:rPr kumimoji="1" lang="en-US" altLang="zh-CN" b="1" dirty="0">
                <a:solidFill>
                  <a:srgbClr val="C00000"/>
                </a:solidFill>
              </a:rPr>
              <a:t>upgrades</a:t>
            </a:r>
            <a:r>
              <a:rPr kumimoji="1" lang="en-US" altLang="zh-CN" dirty="0"/>
              <a:t> while the client is intact? </a:t>
            </a:r>
          </a:p>
          <a:p>
            <a:pPr lvl="1"/>
            <a:r>
              <a:rPr kumimoji="1" lang="en-US" altLang="zh-CN" dirty="0"/>
              <a:t>E.g., server upgrades and adds a priority field to its message, what would happen if the client does not change?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Evolvability</a:t>
            </a:r>
            <a:r>
              <a:rPr kumimoji="1" lang="en-US" altLang="zh-CN" b="0" dirty="0"/>
              <a:t>: we should built systems that are easy to adapt to changes!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Backward compatibility</a:t>
            </a:r>
            <a:r>
              <a:rPr kumimoji="1" lang="en-US" altLang="zh-CN" dirty="0"/>
              <a:t>: newer code can read data that was written by older code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Forward compatibility</a:t>
            </a:r>
            <a:r>
              <a:rPr kumimoji="1" lang="en-US" altLang="zh-CN" dirty="0"/>
              <a:t>: older code can read that was written by newer code</a:t>
            </a:r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0E6A76-37CC-744D-87C3-9C335B4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7967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17AA3-3679-F442-B397-CCE5C6CE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Representing data: encoding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6DD17F-0397-F648-8143-9416E2552E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Need standard </a:t>
            </a:r>
            <a:r>
              <a:rPr kumimoji="1" lang="en-US" altLang="zh-CN" dirty="0">
                <a:solidFill>
                  <a:srgbClr val="C00000"/>
                </a:solidFill>
              </a:rPr>
              <a:t>encoding</a:t>
            </a:r>
            <a:r>
              <a:rPr kumimoji="1" lang="en-US" altLang="zh-CN" b="0" dirty="0"/>
              <a:t> to enable communication between heterogeneous systems &amp; different versions of software</a:t>
            </a:r>
          </a:p>
          <a:p>
            <a:pPr lvl="1"/>
            <a:r>
              <a:rPr lang="en-US" altLang="zh-CN" dirty="0"/>
              <a:t>Sun’s RPC uses XDR (</a:t>
            </a:r>
            <a:r>
              <a:rPr lang="en-US" altLang="zh-CN" dirty="0" err="1"/>
              <a:t>eXternal</a:t>
            </a:r>
            <a:r>
              <a:rPr lang="en-US" altLang="zh-CN" dirty="0"/>
              <a:t> Data Representation) </a:t>
            </a:r>
          </a:p>
          <a:p>
            <a:pPr lvl="1"/>
            <a:r>
              <a:rPr lang="en-US" altLang="zh-CN" dirty="0"/>
              <a:t>ASN.1 (ISO Abstract Syntax Notation) </a:t>
            </a:r>
          </a:p>
          <a:p>
            <a:pPr lvl="1"/>
            <a:r>
              <a:rPr lang="en-US" altLang="zh-CN" dirty="0"/>
              <a:t>JSON</a:t>
            </a:r>
          </a:p>
          <a:p>
            <a:pPr lvl="1"/>
            <a:r>
              <a:rPr lang="en-US" altLang="zh-CN" dirty="0"/>
              <a:t>Google Protocol Buffers </a:t>
            </a:r>
          </a:p>
          <a:p>
            <a:pPr lvl="1"/>
            <a:r>
              <a:rPr lang="en-US" altLang="zh-CN" dirty="0"/>
              <a:t>W3C XML Schema Language </a:t>
            </a:r>
          </a:p>
          <a:p>
            <a:pPr marL="74250" lvl="1" indent="0">
              <a:buNone/>
            </a:pP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A48E1D-4A64-E744-B7E3-7F6614B2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1026" name="Picture 2" descr="Mac, Linux, Windows 安裝Protocol Buffer (protobuf) compiler 方式">
            <a:extLst>
              <a:ext uri="{FF2B5EF4-FFF2-40B4-BE49-F238E27FC236}">
                <a16:creationId xmlns:a16="http://schemas.microsoft.com/office/drawing/2014/main" id="{4925F472-8EAB-0040-B851-4698FDB7A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480" y="4090858"/>
            <a:ext cx="3050530" cy="113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JSON Logo - Byspel">
            <a:extLst>
              <a:ext uri="{FF2B5EF4-FFF2-40B4-BE49-F238E27FC236}">
                <a16:creationId xmlns:a16="http://schemas.microsoft.com/office/drawing/2014/main" id="{4C928CDF-D0B5-0C43-8231-240659D51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892" y="4276293"/>
            <a:ext cx="1944216" cy="76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BD70E82-9228-1048-8A66-A0E74DFB2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46314"/>
            <a:ext cx="2448272" cy="5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540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7AB7C9-8CD0-F642-B5A7-8ED970DED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language-specific formats?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A6ED94-0B6C-F64A-B6F5-A5B8EDA90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Many languages have </a:t>
            </a:r>
            <a:r>
              <a:rPr kumimoji="1" lang="en-US" altLang="zh-CN" dirty="0">
                <a:solidFill>
                  <a:srgbClr val="C00000"/>
                </a:solidFill>
              </a:rPr>
              <a:t>built-in support </a:t>
            </a:r>
            <a:r>
              <a:rPr kumimoji="1" lang="en-US" altLang="zh-CN" b="0" dirty="0"/>
              <a:t>for encoding in-memory objects</a:t>
            </a:r>
          </a:p>
          <a:p>
            <a:pPr lvl="1"/>
            <a:r>
              <a:rPr kumimoji="1" lang="en-US" altLang="zh-CN" dirty="0"/>
              <a:t>Java’s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java.io.Serializable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Python’s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pickle</a:t>
            </a:r>
          </a:p>
          <a:p>
            <a:endParaRPr kumimoji="1" lang="en-US" altLang="zh-CN" dirty="0">
              <a:solidFill>
                <a:srgbClr val="C00000"/>
              </a:solidFill>
              <a:cs typeface="Courier New" panose="02070309020205020404" pitchFamily="49" charset="0"/>
            </a:endParaRPr>
          </a:p>
          <a:p>
            <a:r>
              <a:rPr kumimoji="1" lang="en-US" altLang="zh-CN" dirty="0">
                <a:solidFill>
                  <a:srgbClr val="C00000"/>
                </a:solidFill>
                <a:cs typeface="Courier New" panose="02070309020205020404" pitchFamily="49" charset="0"/>
              </a:rPr>
              <a:t>Drawbacks</a:t>
            </a:r>
            <a:r>
              <a:rPr kumimoji="1" lang="en-US" altLang="zh-CN" b="0" dirty="0">
                <a:cs typeface="Courier New" panose="02070309020205020404" pitchFamily="49" charset="0"/>
              </a:rPr>
              <a:t>: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The encoding is tied to a particular programming language</a:t>
            </a:r>
          </a:p>
          <a:p>
            <a:pPr lvl="2"/>
            <a:r>
              <a:rPr kumimoji="1" lang="en-US" altLang="zh-CN" dirty="0">
                <a:cs typeface="Courier New" panose="02070309020205020404" pitchFamily="49" charset="0"/>
              </a:rPr>
              <a:t>E.g., it’s challenging to use a Java client to call a python server </a:t>
            </a:r>
          </a:p>
          <a:p>
            <a:pPr lvl="1"/>
            <a:r>
              <a:rPr kumimoji="1" lang="en-US" altLang="zh-CN" b="0" dirty="0">
                <a:cs typeface="Courier New" panose="02070309020205020404" pitchFamily="49" charset="0"/>
              </a:rPr>
              <a:t>No versioning -&gt; no forward and </a:t>
            </a:r>
            <a:r>
              <a:rPr kumimoji="1" lang="en-US" altLang="zh-CN" dirty="0">
                <a:cs typeface="Courier New" panose="02070309020205020404" pitchFamily="49" charset="0"/>
              </a:rPr>
              <a:t>backward compatibility </a:t>
            </a:r>
            <a:endParaRPr kumimoji="1" lang="en-US" altLang="zh-CN" b="0" dirty="0">
              <a:cs typeface="Courier New" panose="02070309020205020404" pitchFamily="49" charset="0"/>
            </a:endParaRPr>
          </a:p>
          <a:p>
            <a:endParaRPr kumimoji="1" lang="zh-CN" altLang="en-US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2C8C8A-5C71-2047-845F-DB76ADF2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2050" name="Picture 2" descr="Java logo vector in (EPS, AI, CDR) free download">
            <a:extLst>
              <a:ext uri="{FF2B5EF4-FFF2-40B4-BE49-F238E27FC236}">
                <a16:creationId xmlns:a16="http://schemas.microsoft.com/office/drawing/2014/main" id="{F177B951-0E56-1A43-8A62-9EAF3930B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33364"/>
            <a:ext cx="1076785" cy="1076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ython in production engineering - Facebook Engineering">
            <a:extLst>
              <a:ext uri="{FF2B5EF4-FFF2-40B4-BE49-F238E27FC236}">
                <a16:creationId xmlns:a16="http://schemas.microsoft.com/office/drawing/2014/main" id="{395FA079-F846-014E-9CB7-B247C3A1E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855181"/>
            <a:ext cx="854968" cy="85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603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91D22-78C0-303B-BD0B-46EB05CDD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System requirements for encoding/decoding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B4BA8B-B5D0-5DF0-599F-D201FEF74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/>
          <a:lstStyle/>
          <a:p>
            <a:r>
              <a:rPr kumimoji="1" lang="en-US" altLang="zh-CN" dirty="0"/>
              <a:t>Transfer objects through the network  </a:t>
            </a:r>
          </a:p>
          <a:p>
            <a:pPr lvl="1"/>
            <a:r>
              <a:rPr kumimoji="1" lang="en-US" altLang="zh-CN" dirty="0"/>
              <a:t>Correctly encode and decode a object to a byte stream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Compatibility </a:t>
            </a:r>
          </a:p>
          <a:p>
            <a:pPr lvl="1"/>
            <a:r>
              <a:rPr kumimoji="1" lang="en-US" altLang="zh-CN" dirty="0"/>
              <a:t>Support multiple language, multiple versions of program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Efficiency </a:t>
            </a:r>
          </a:p>
          <a:p>
            <a:pPr lvl="1"/>
            <a:r>
              <a:rPr kumimoji="1" lang="en-US" altLang="zh-CN" dirty="0"/>
              <a:t>Reduce the traffic transferred from the network </a:t>
            </a:r>
          </a:p>
          <a:p>
            <a:pPr lvl="1"/>
            <a:r>
              <a:rPr kumimoji="1" lang="en-US" altLang="zh-CN" dirty="0"/>
              <a:t>Network bandwidth is a scarce resource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36C58-0B9C-11EF-3D89-F3638E4E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8433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E05963D-9DD2-C64D-856B-DA95A3D532AF}"/>
              </a:ext>
            </a:extLst>
          </p:cNvPr>
          <p:cNvSpPr txBox="1">
            <a:spLocks/>
          </p:cNvSpPr>
          <p:nvPr/>
        </p:nvSpPr>
        <p:spPr>
          <a:xfrm>
            <a:off x="2699792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Logic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client request format 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Xid</a:t>
            </a:r>
            <a:endParaRPr kumimoji="1" lang="en-US" altLang="zh-CN" sz="140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call/reply</a:t>
            </a:r>
          </a:p>
          <a:p>
            <a:pPr lvl="1"/>
            <a:r>
              <a:rPr kumimoji="1" lang="en-US" altLang="zh-CN" sz="1400" dirty="0" err="1">
                <a:solidFill>
                  <a:schemeClr val="tx1"/>
                </a:solidFill>
              </a:rPr>
              <a:t>rpc</a:t>
            </a:r>
            <a:r>
              <a:rPr kumimoji="1" lang="en-US" altLang="zh-CN" sz="1400" dirty="0">
                <a:solidFill>
                  <a:schemeClr val="tx1"/>
                </a:solidFill>
              </a:rPr>
              <a:t>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program version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procedure #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auth stuff</a:t>
            </a:r>
          </a:p>
          <a:p>
            <a:pPr lvl="1"/>
            <a:r>
              <a:rPr kumimoji="1" lang="en-US" altLang="zh-CN" sz="1400" dirty="0">
                <a:solidFill>
                  <a:schemeClr val="tx1"/>
                </a:solidFill>
              </a:rPr>
              <a:t>arguments</a:t>
            </a:r>
          </a:p>
          <a:p>
            <a:endParaRPr kumimoji="1" lang="zh-CN" altLang="en-US" sz="1400" b="0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FE8E677C-1C0D-CF4F-A294-ACE32E88B28C}"/>
              </a:ext>
            </a:extLst>
          </p:cNvPr>
          <p:cNvSpPr txBox="1">
            <a:spLocks/>
          </p:cNvSpPr>
          <p:nvPr/>
        </p:nvSpPr>
        <p:spPr>
          <a:xfrm>
            <a:off x="5873380" y="2135057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12,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756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etc.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Benefits</a:t>
            </a:r>
            <a:r>
              <a:rPr kumimoji="1" lang="en-US" altLang="zh-CN" b="0" dirty="0"/>
              <a:t>:</a:t>
            </a:r>
          </a:p>
          <a:p>
            <a:pPr lvl="1"/>
            <a:r>
              <a:rPr kumimoji="1" lang="en-US" altLang="zh-CN" b="0" dirty="0"/>
              <a:t>Human-readable: easy to debug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813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1BAE62-D43B-854B-B343-1B6737AE3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Standardized encoding: JSON, XML &amp;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FF1BFD-9F08-2E45-B7B7-EC0FAF441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79296" cy="4471925"/>
          </a:xfrm>
        </p:spPr>
        <p:txBody>
          <a:bodyPr/>
          <a:lstStyle/>
          <a:p>
            <a:r>
              <a:rPr kumimoji="1" lang="en-US" altLang="zh-CN" b="0" dirty="0"/>
              <a:t>Independent to a specific programming language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Textual formats: </a:t>
            </a:r>
          </a:p>
          <a:p>
            <a:pPr lvl="1"/>
            <a:r>
              <a:rPr kumimoji="1" lang="en-US" altLang="zh-CN" dirty="0"/>
              <a:t>J</a:t>
            </a:r>
            <a:r>
              <a:rPr kumimoji="1" lang="en-US" altLang="zh-CN" b="0" dirty="0"/>
              <a:t>SON</a:t>
            </a:r>
          </a:p>
          <a:p>
            <a:pPr lvl="1"/>
            <a:r>
              <a:rPr kumimoji="1" lang="en-US" altLang="zh-CN" b="0" dirty="0"/>
              <a:t>XML</a:t>
            </a:r>
          </a:p>
          <a:p>
            <a:pPr lvl="1"/>
            <a:r>
              <a:rPr kumimoji="1" lang="en-US" altLang="zh-CN" b="0" dirty="0"/>
              <a:t>CSV</a:t>
            </a:r>
          </a:p>
          <a:p>
            <a:r>
              <a:rPr kumimoji="1" lang="en-US" altLang="zh-CN" dirty="0"/>
              <a:t>Drawbacks</a:t>
            </a:r>
            <a:r>
              <a:rPr kumimoji="1" lang="en-US" altLang="zh-CN" b="0" dirty="0"/>
              <a:t>: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Ambiguity around encoding of numbers  </a:t>
            </a:r>
          </a:p>
          <a:p>
            <a:pPr marL="417150" lvl="1" indent="-342900">
              <a:buAutoNum type="arabicPeriod"/>
            </a:pPr>
            <a:r>
              <a:rPr kumimoji="1" lang="en-US" altLang="zh-CN" b="0" dirty="0"/>
              <a:t>How to support </a:t>
            </a:r>
            <a:r>
              <a:rPr kumimoji="1" lang="en-US" altLang="zh-CN" b="1" dirty="0">
                <a:solidFill>
                  <a:srgbClr val="C00000"/>
                </a:solidFill>
              </a:rPr>
              <a:t>binary strings</a:t>
            </a:r>
            <a:r>
              <a:rPr kumimoji="1" lang="en-US" altLang="zh-CN" b="0" dirty="0"/>
              <a:t>? </a:t>
            </a:r>
          </a:p>
          <a:p>
            <a:pPr marL="820738" lvl="2" indent="-342900"/>
            <a:r>
              <a:rPr kumimoji="1" lang="en-US" altLang="zh-CN" b="0" dirty="0"/>
              <a:t>Programmers have to </a:t>
            </a:r>
            <a:r>
              <a:rPr kumimoji="1" lang="en-US" altLang="zh-CN" b="1" dirty="0">
                <a:solidFill>
                  <a:srgbClr val="C00000"/>
                </a:solidFill>
              </a:rPr>
              <a:t>re-encode</a:t>
            </a:r>
            <a:r>
              <a:rPr kumimoji="1" lang="en-US" altLang="zh-CN" b="0" dirty="0"/>
              <a:t> the string as Base64, etc</a:t>
            </a:r>
            <a:r>
              <a:rPr kumimoji="1" lang="en-US" altLang="zh-CN" dirty="0"/>
              <a:t>.</a:t>
            </a:r>
            <a:endParaRPr kumimoji="1" lang="en-US" altLang="zh-CN" b="0" dirty="0"/>
          </a:p>
          <a:p>
            <a:pPr marL="74250" lvl="1" indent="0">
              <a:buNone/>
            </a:pPr>
            <a:r>
              <a:rPr kumimoji="1" lang="en-US" altLang="zh-CN" dirty="0"/>
              <a:t>3.  </a:t>
            </a:r>
            <a:r>
              <a:rPr kumimoji="1" lang="en-US" altLang="zh-CN" b="1" dirty="0">
                <a:solidFill>
                  <a:srgbClr val="C00000"/>
                </a:solidFill>
              </a:rPr>
              <a:t>Verbose</a:t>
            </a:r>
            <a:r>
              <a:rPr kumimoji="1" lang="en-US" altLang="zh-CN" dirty="0"/>
              <a:t>: use more bytes to store the data. E.g., tags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&lt;xx&gt; &lt;/xx&gt; in XML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5551FC-BDBB-2F47-BA25-6F430022A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13FC989-B3D0-3842-BB5E-AEB8C6E82A86}"/>
              </a:ext>
            </a:extLst>
          </p:cNvPr>
          <p:cNvSpPr txBox="1">
            <a:spLocks/>
          </p:cNvSpPr>
          <p:nvPr/>
        </p:nvSpPr>
        <p:spPr>
          <a:xfrm>
            <a:off x="5868144" y="2209428"/>
            <a:ext cx="3096344" cy="280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400" dirty="0"/>
              <a:t>JSON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representation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{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xid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 : </a:t>
            </a:r>
            <a:r>
              <a:rPr kumimoji="1" lang="en-US" altLang="zh-CN" sz="140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12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, ”call”: true,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“</a:t>
            </a:r>
            <a:r>
              <a:rPr kumimoji="1" lang="en-US" altLang="zh-CN" sz="1400" b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rpc_version</a:t>
            </a:r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”: 73, 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r>
              <a:rPr kumimoji="1" lang="en-US" altLang="zh-CN" sz="1400" b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kumimoji="1" lang="zh-CN" altLang="en-US" sz="14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1AA44BDC-71EB-D541-AF7C-65262E1B6717}"/>
              </a:ext>
            </a:extLst>
          </p:cNvPr>
          <p:cNvSpPr/>
          <p:nvPr/>
        </p:nvSpPr>
        <p:spPr>
          <a:xfrm>
            <a:off x="6372200" y="1495580"/>
            <a:ext cx="2232248" cy="869251"/>
          </a:xfrm>
          <a:prstGeom prst="wedgeRoundRectCallout">
            <a:avLst>
              <a:gd name="adj1" fmla="val -17239"/>
              <a:gd name="adj2" fmla="val 79877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294B76-F902-3341-9757-AE2BCDD10769}"/>
              </a:ext>
            </a:extLst>
          </p:cNvPr>
          <p:cNvSpPr/>
          <p:nvPr/>
        </p:nvSpPr>
        <p:spPr>
          <a:xfrm>
            <a:off x="6503118" y="1537790"/>
            <a:ext cx="1970411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500" dirty="0"/>
              <a:t>How may bytes </a:t>
            </a:r>
          </a:p>
          <a:p>
            <a:r>
              <a:rPr kumimoji="1" lang="en-US" altLang="zh-CN" sz="1500" dirty="0"/>
              <a:t>should I use to store </a:t>
            </a:r>
          </a:p>
          <a:p>
            <a:r>
              <a:rPr kumimoji="1" lang="en-US" altLang="zh-CN" sz="1500" dirty="0"/>
              <a:t>the number? </a:t>
            </a:r>
          </a:p>
        </p:txBody>
      </p:sp>
    </p:spTree>
    <p:extLst>
      <p:ext uri="{BB962C8B-B14F-4D97-AF65-F5344CB8AC3E}">
        <p14:creationId xmlns:p14="http://schemas.microsoft.com/office/powerpoint/2010/main" val="37350345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1ADC57-2553-B14D-BD09-5156D2380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Binary formats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E2406-8685-6C4E-BD98-B84586903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Encode the data using </a:t>
            </a:r>
            <a:r>
              <a:rPr kumimoji="1" lang="en-US" altLang="zh-CN" dirty="0">
                <a:solidFill>
                  <a:srgbClr val="C00000"/>
                </a:solidFill>
              </a:rPr>
              <a:t>binary encoding</a:t>
            </a:r>
          </a:p>
          <a:p>
            <a:pPr lvl="1"/>
            <a:r>
              <a:rPr kumimoji="1" lang="en-US" altLang="zh-CN" b="1" dirty="0"/>
              <a:t>Pros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more compact</a:t>
            </a:r>
            <a:r>
              <a:rPr kumimoji="1" lang="en-US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accurate,</a:t>
            </a:r>
            <a:r>
              <a:rPr kumimoji="1" lang="en-US" altLang="zh-CN" b="0" dirty="0"/>
              <a:t> faster to parse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store </a:t>
            </a:r>
          </a:p>
          <a:p>
            <a:pPr lvl="1"/>
            <a:r>
              <a:rPr kumimoji="1" lang="en-US" altLang="zh-CN" b="1" dirty="0"/>
              <a:t>Cons</a:t>
            </a:r>
            <a:r>
              <a:rPr kumimoji="1" lang="en-US" altLang="zh-CN" b="0" dirty="0"/>
              <a:t>: less human-</a:t>
            </a:r>
            <a:r>
              <a:rPr kumimoji="1" lang="en-US" altLang="zh-CN" b="0" dirty="0" err="1"/>
              <a:t>readablity</a:t>
            </a:r>
            <a:endParaRPr kumimoji="1" lang="en-US" altLang="zh-CN" b="0" dirty="0"/>
          </a:p>
          <a:p>
            <a:pPr lvl="2"/>
            <a:r>
              <a:rPr kumimoji="1" lang="en-US" altLang="zh-CN" b="0" dirty="0"/>
              <a:t>Not a problem when the data is only used internally</a:t>
            </a:r>
            <a:endParaRPr kumimoji="1" lang="en-US" altLang="zh-CN" dirty="0"/>
          </a:p>
          <a:p>
            <a:pPr lvl="2"/>
            <a:r>
              <a:rPr kumimoji="1" lang="en-US" altLang="zh-CN" b="0" dirty="0"/>
              <a:t>E.g., RPC message metadata </a:t>
            </a:r>
          </a:p>
          <a:p>
            <a:pPr lvl="2"/>
            <a:endParaRPr kumimoji="1" lang="en-US" altLang="zh-CN" b="0" dirty="0"/>
          </a:p>
          <a:p>
            <a:r>
              <a:rPr kumimoji="1" lang="en-US" altLang="zh-CN" b="0" dirty="0"/>
              <a:t>Typical example: </a:t>
            </a:r>
            <a:r>
              <a:rPr lang="en-US" altLang="zh-CN" dirty="0"/>
              <a:t>Thrift &amp; Protocol Buffers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09C7A9-D73D-CD47-BA7B-20232DFAA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4F20429-BE82-DD43-9218-98381F18D20D}"/>
              </a:ext>
            </a:extLst>
          </p:cNvPr>
          <p:cNvSpPr/>
          <p:nvPr/>
        </p:nvSpPr>
        <p:spPr>
          <a:xfrm>
            <a:off x="920948" y="40096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C5D40F4-413E-8840-B8E3-D487F23DB911}"/>
              </a:ext>
            </a:extLst>
          </p:cNvPr>
          <p:cNvSpPr/>
          <p:nvPr/>
        </p:nvSpPr>
        <p:spPr>
          <a:xfrm>
            <a:off x="906734" y="4689587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6CB38A9-885D-434C-8320-61C7E8C68FD2}"/>
              </a:ext>
            </a:extLst>
          </p:cNvPr>
          <p:cNvSpPr/>
          <p:nvPr/>
        </p:nvSpPr>
        <p:spPr>
          <a:xfrm>
            <a:off x="899592" y="5080456"/>
            <a:ext cx="5198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Binary formats can reduce it to </a:t>
            </a:r>
            <a:r>
              <a:rPr kumimoji="1" lang="en-US" altLang="zh-CN" b="1" dirty="0">
                <a:solidFill>
                  <a:srgbClr val="C00000"/>
                </a:solidFill>
              </a:rPr>
              <a:t>34B or even less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30370F2-9635-9D4C-984D-B48F981D8931}"/>
              </a:ext>
            </a:extLst>
          </p:cNvPr>
          <p:cNvSpPr txBox="1"/>
          <p:nvPr/>
        </p:nvSpPr>
        <p:spPr>
          <a:xfrm>
            <a:off x="5747222" y="3594852"/>
            <a:ext cx="3024336" cy="698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/>
              <a:t>Thrift,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Facebook,</a:t>
            </a:r>
            <a:r>
              <a:rPr lang="zh-CN" altLang="en-US" sz="1400" dirty="0"/>
              <a:t> </a:t>
            </a:r>
            <a:r>
              <a:rPr lang="en-US" altLang="zh-CN" sz="1400" dirty="0"/>
              <a:t>now</a:t>
            </a:r>
            <a:r>
              <a:rPr lang="zh-CN" altLang="en-US" sz="1400" dirty="0"/>
              <a:t> </a:t>
            </a:r>
            <a:r>
              <a:rPr lang="en-US" altLang="zh-CN" sz="1400" dirty="0"/>
              <a:t>in</a:t>
            </a:r>
            <a:r>
              <a:rPr lang="zh-CN" altLang="en-US" sz="1400" dirty="0"/>
              <a:t> </a:t>
            </a:r>
            <a:r>
              <a:rPr lang="en-US" altLang="zh-CN" sz="1400" dirty="0"/>
              <a:t>Apache</a:t>
            </a:r>
          </a:p>
          <a:p>
            <a:pPr>
              <a:lnSpc>
                <a:spcPct val="150000"/>
              </a:lnSpc>
            </a:pPr>
            <a:r>
              <a:rPr lang="en-US" altLang="zh-CN" sz="1400" dirty="0"/>
              <a:t>Protocol</a:t>
            </a:r>
            <a:r>
              <a:rPr lang="zh-CN" altLang="en-US" sz="1400" dirty="0"/>
              <a:t> </a:t>
            </a:r>
            <a:r>
              <a:rPr lang="en-US" altLang="zh-CN" sz="1400" dirty="0"/>
              <a:t>Buffers,</a:t>
            </a:r>
            <a:r>
              <a:rPr lang="zh-CN" altLang="en-US" sz="1400" dirty="0"/>
              <a:t> </a:t>
            </a:r>
            <a:r>
              <a:rPr lang="en-US" altLang="zh-CN" sz="1400" dirty="0"/>
              <a:t>by</a:t>
            </a:r>
            <a:r>
              <a:rPr lang="zh-CN" altLang="en-US" sz="1400" dirty="0"/>
              <a:t> </a:t>
            </a:r>
            <a:r>
              <a:rPr lang="en-US" altLang="zh-CN" sz="1400" dirty="0"/>
              <a:t>Google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079305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FBD57F-8DD2-6A4B-84A8-D64FC1A6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Binary formats: schema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9375DE-8686-8542-A90C-DDBA56829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104023"/>
          </a:xfrm>
        </p:spPr>
        <p:txBody>
          <a:bodyPr/>
          <a:lstStyle/>
          <a:p>
            <a:r>
              <a:rPr kumimoji="1" lang="en-US" altLang="zh-CN" b="0" dirty="0"/>
              <a:t>Both Thrift and Protocol Buffers require a </a:t>
            </a:r>
            <a:r>
              <a:rPr kumimoji="1" lang="en-US" altLang="zh-CN" dirty="0">
                <a:solidFill>
                  <a:srgbClr val="C00000"/>
                </a:solidFill>
              </a:rPr>
              <a:t>schema</a:t>
            </a:r>
            <a:r>
              <a:rPr kumimoji="1" lang="en-US" altLang="zh-CN" b="0" dirty="0"/>
              <a:t> for any data that is encoded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Benefits</a:t>
            </a:r>
            <a:r>
              <a:rPr kumimoji="1" lang="en-US" altLang="zh-CN" dirty="0"/>
              <a:t>: no need to encode things such as </a:t>
            </a:r>
            <a:r>
              <a:rPr kumimoji="1" lang="en-US" altLang="zh-CN" dirty="0" err="1">
                <a:solidFill>
                  <a:srgbClr val="C00000"/>
                </a:solidFill>
              </a:rPr>
              <a:t>userName</a:t>
            </a:r>
            <a:r>
              <a:rPr kumimoji="1" lang="en-US" altLang="zh-CN" dirty="0"/>
              <a:t> in the encoded data</a:t>
            </a:r>
            <a:endParaRPr kumimoji="1" lang="en-US" altLang="zh-CN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C42E6-48B3-D64D-9F51-265D5B31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D3D81D1-19BF-064B-B7A2-F0120E53C4AB}"/>
              </a:ext>
            </a:extLst>
          </p:cNvPr>
          <p:cNvSpPr/>
          <p:nvPr/>
        </p:nvSpPr>
        <p:spPr>
          <a:xfrm>
            <a:off x="2357438" y="429366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latin typeface="UbuntuMono"/>
              </a:rPr>
              <a:t>{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userName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"Martin"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 err="1">
                <a:solidFill>
                  <a:srgbClr val="CC3300"/>
                </a:solidFill>
                <a:latin typeface="UbuntuMono"/>
              </a:rPr>
              <a:t>favoriteNumber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1337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"interests"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latin typeface="UbuntuMono"/>
              </a:rPr>
              <a:t>[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"daydreaming"</a:t>
            </a:r>
            <a:r>
              <a:rPr lang="en-US" altLang="zh-CN" dirty="0">
                <a:latin typeface="UbuntuMono"/>
              </a:rPr>
              <a:t>, </a:t>
            </a:r>
            <a:r>
              <a:rPr lang="en-US" altLang="zh-CN" dirty="0">
                <a:solidFill>
                  <a:srgbClr val="CC3300"/>
                </a:solidFill>
                <a:latin typeface="UbuntuMono"/>
              </a:rPr>
              <a:t>"hacking"</a:t>
            </a:r>
            <a:r>
              <a:rPr lang="en-US" altLang="zh-CN" dirty="0">
                <a:latin typeface="UbuntuMono"/>
              </a:rPr>
              <a:t>] } 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4A5A255-56EE-1641-AC4E-51FD42C0B062}"/>
              </a:ext>
            </a:extLst>
          </p:cNvPr>
          <p:cNvSpPr/>
          <p:nvPr/>
        </p:nvSpPr>
        <p:spPr>
          <a:xfrm>
            <a:off x="2051150" y="4939998"/>
            <a:ext cx="55451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JSON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representation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takes 81B in total (w/o spaces)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223E25E-B348-A44A-B287-7F316E07EEC3}"/>
              </a:ext>
            </a:extLst>
          </p:cNvPr>
          <p:cNvSpPr/>
          <p:nvPr/>
        </p:nvSpPr>
        <p:spPr>
          <a:xfrm>
            <a:off x="439851" y="2547091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006699"/>
                </a:solidFill>
                <a:latin typeface="UbuntuMono"/>
              </a:rPr>
              <a:t>struct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Person </a:t>
            </a:r>
            <a:r>
              <a:rPr lang="en-US" altLang="zh-CN" dirty="0">
                <a:latin typeface="UbuntuMono"/>
              </a:rPr>
              <a:t>{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userName</a:t>
            </a:r>
            <a:r>
              <a:rPr lang="en-US" altLang="zh-CN" dirty="0">
                <a:latin typeface="UbuntuMono"/>
              </a:rPr>
              <a:t>,</a:t>
            </a:r>
            <a:br>
              <a:rPr lang="en-US" altLang="zh-CN" dirty="0">
                <a:latin typeface="UbuntuMono"/>
              </a:rPr>
            </a:br>
            <a:r>
              <a:rPr lang="zh-CN" altLang="en-US" dirty="0"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i64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favoriteNumber</a:t>
            </a:r>
            <a:r>
              <a:rPr lang="en-US" altLang="zh-CN" dirty="0">
                <a:latin typeface="UbuntuMono"/>
              </a:rPr>
              <a:t>, </a:t>
            </a:r>
          </a:p>
          <a:p>
            <a:r>
              <a:rPr lang="zh-CN" altLang="en-US" dirty="0">
                <a:solidFill>
                  <a:srgbClr val="FF6600"/>
                </a:solidFill>
                <a:latin typeface="UbuntuMono"/>
              </a:rPr>
              <a:t> 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: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optional list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&lt;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string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&gt;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interests </a:t>
            </a:r>
            <a:endParaRPr lang="en-US" altLang="zh-CN" dirty="0"/>
          </a:p>
          <a:p>
            <a:r>
              <a:rPr lang="en-US" altLang="zh-CN" dirty="0">
                <a:latin typeface="UbuntuMono"/>
              </a:rPr>
              <a:t>} </a:t>
            </a:r>
            <a:endParaRPr lang="en-US" altLang="zh-CN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8056733-58F3-5844-8B92-CA70DB0EDDED}"/>
              </a:ext>
            </a:extLst>
          </p:cNvPr>
          <p:cNvSpPr/>
          <p:nvPr/>
        </p:nvSpPr>
        <p:spPr>
          <a:xfrm>
            <a:off x="5179448" y="253760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message Person </a:t>
            </a:r>
            <a:r>
              <a:rPr lang="en-US" altLang="zh-CN" dirty="0">
                <a:latin typeface="UbuntuMono"/>
              </a:rPr>
              <a:t>{ 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required string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user_name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1</a:t>
            </a:r>
            <a:r>
              <a:rPr lang="en-US" altLang="zh-CN" dirty="0">
                <a:latin typeface="UbuntuMono"/>
              </a:rPr>
              <a:t>; </a:t>
            </a:r>
          </a:p>
          <a:p>
            <a:r>
              <a:rPr lang="en-US" altLang="zh-CN" dirty="0">
                <a:solidFill>
                  <a:srgbClr val="000087"/>
                </a:solidFill>
                <a:latin typeface="UbuntuMono"/>
              </a:rPr>
              <a:t>    optional int64 </a:t>
            </a:r>
            <a:r>
              <a:rPr lang="en-US" altLang="zh-CN" dirty="0" err="1">
                <a:solidFill>
                  <a:srgbClr val="000087"/>
                </a:solidFill>
                <a:latin typeface="UbuntuMono"/>
              </a:rPr>
              <a:t>favorite_number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2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   </a:t>
            </a:r>
            <a:r>
              <a:rPr lang="en-US" altLang="zh-CN" dirty="0">
                <a:solidFill>
                  <a:srgbClr val="000087"/>
                </a:solidFill>
                <a:latin typeface="UbuntuMono"/>
              </a:rPr>
              <a:t>repeated string interests </a:t>
            </a:r>
            <a:r>
              <a:rPr lang="en-US" altLang="zh-CN" dirty="0">
                <a:solidFill>
                  <a:srgbClr val="545454"/>
                </a:solidFill>
                <a:latin typeface="UbuntuMono"/>
              </a:rPr>
              <a:t>= </a:t>
            </a:r>
            <a:r>
              <a:rPr lang="en-US" altLang="zh-CN" dirty="0">
                <a:solidFill>
                  <a:srgbClr val="FF6600"/>
                </a:solidFill>
                <a:latin typeface="UbuntuMono"/>
              </a:rPr>
              <a:t>3</a:t>
            </a:r>
            <a:r>
              <a:rPr lang="en-US" altLang="zh-CN" dirty="0">
                <a:latin typeface="UbuntuMono"/>
              </a:rPr>
              <a:t>;</a:t>
            </a:r>
          </a:p>
          <a:p>
            <a:r>
              <a:rPr lang="en-US" altLang="zh-CN" dirty="0">
                <a:latin typeface="UbuntuMono"/>
              </a:rPr>
              <a:t> } </a:t>
            </a:r>
            <a:endParaRPr lang="en-US" altLang="zh-CN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9435EE-456F-6E49-9A11-60661319167E}"/>
              </a:ext>
            </a:extLst>
          </p:cNvPr>
          <p:cNvSpPr/>
          <p:nvPr/>
        </p:nvSpPr>
        <p:spPr>
          <a:xfrm>
            <a:off x="468267" y="2249748"/>
            <a:ext cx="43011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Thrift interface definition language (IDL) </a:t>
            </a:r>
          </a:p>
          <a:p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250523F-3ADF-274C-A936-E370B9B62398}"/>
              </a:ext>
            </a:extLst>
          </p:cNvPr>
          <p:cNvSpPr/>
          <p:nvPr/>
        </p:nvSpPr>
        <p:spPr>
          <a:xfrm>
            <a:off x="5154584" y="2242550"/>
            <a:ext cx="224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Protocol Buffers IDL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82507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9B17CB-7AB5-AE47-AD8F-996C9382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lang="en-US" altLang="zh-CN" dirty="0" err="1"/>
              <a:t>BinaryProtocol</a:t>
            </a:r>
            <a:r>
              <a:rPr lang="en-US" altLang="zh-CN" dirty="0"/>
              <a:t> </a:t>
            </a:r>
            <a:r>
              <a:rPr kumimoji="1" lang="en-US" altLang="zh-CN" dirty="0"/>
              <a:t>of </a:t>
            </a:r>
            <a:r>
              <a:rPr lang="en-US" altLang="zh-CN" dirty="0"/>
              <a:t>Thrift 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表格&#10;&#10;描述已自动生成">
            <a:extLst>
              <a:ext uri="{FF2B5EF4-FFF2-40B4-BE49-F238E27FC236}">
                <a16:creationId xmlns:a16="http://schemas.microsoft.com/office/drawing/2014/main" id="{A6FBBEE2-D0EE-514A-81EE-9BA7B68FAA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844" y="841276"/>
            <a:ext cx="5842992" cy="4264957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A2FDC6-F77B-BE4E-9C70-D1C7248C7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436D5C8C-DB50-FA43-B5F4-6A7CD04EB007}"/>
              </a:ext>
            </a:extLst>
          </p:cNvPr>
          <p:cNvSpPr txBox="1">
            <a:spLocks/>
          </p:cNvSpPr>
          <p:nvPr/>
        </p:nvSpPr>
        <p:spPr>
          <a:xfrm>
            <a:off x="457200" y="1129307"/>
            <a:ext cx="3034680" cy="447192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Each field has: </a:t>
            </a:r>
          </a:p>
          <a:p>
            <a:pPr lvl="1"/>
            <a:r>
              <a:rPr kumimoji="1" lang="en-US" altLang="zh-CN" dirty="0"/>
              <a:t>Type annotation (1B)</a:t>
            </a:r>
          </a:p>
          <a:p>
            <a:pPr lvl="1"/>
            <a:r>
              <a:rPr kumimoji="1" lang="en-US" altLang="zh-CN" dirty="0"/>
              <a:t>Type field (1B)</a:t>
            </a:r>
          </a:p>
          <a:p>
            <a:pPr lvl="1"/>
            <a:r>
              <a:rPr lang="en-US" altLang="zh-CN" dirty="0"/>
              <a:t>A length indication (optional, required for string, list, etc.)  </a:t>
            </a:r>
          </a:p>
          <a:p>
            <a:pPr lvl="1"/>
            <a:r>
              <a:rPr kumimoji="1" lang="en-US" altLang="zh-CN" dirty="0"/>
              <a:t>Data (like json) </a:t>
            </a:r>
          </a:p>
          <a:p>
            <a:r>
              <a:rPr kumimoji="1" lang="en-US" altLang="zh-CN" b="0" dirty="0"/>
              <a:t>For each type, the protocol assumes an internal encoding</a:t>
            </a:r>
          </a:p>
          <a:p>
            <a:pPr lvl="1"/>
            <a:r>
              <a:rPr kumimoji="1" lang="en-US" altLang="zh-CN" dirty="0"/>
              <a:t>E.g., little endian </a:t>
            </a:r>
          </a:p>
          <a:p>
            <a:r>
              <a:rPr kumimoji="1" lang="en-US" altLang="zh-CN" dirty="0"/>
              <a:t>Total </a:t>
            </a:r>
            <a:r>
              <a:rPr kumimoji="1" lang="en-US" altLang="zh-CN" dirty="0">
                <a:solidFill>
                  <a:schemeClr val="accent1"/>
                </a:solidFill>
              </a:rPr>
              <a:t>59B</a:t>
            </a:r>
          </a:p>
          <a:p>
            <a:pPr lvl="1"/>
            <a:r>
              <a:rPr kumimoji="1" lang="en-US" altLang="zh-CN" dirty="0"/>
              <a:t>no field names (</a:t>
            </a:r>
            <a:r>
              <a:rPr kumimoji="1" lang="en-US" altLang="zh-CN" dirty="0" err="1"/>
              <a:t>userName</a:t>
            </a:r>
            <a:r>
              <a:rPr kumimoji="1" lang="en-US" altLang="zh-CN" dirty="0"/>
              <a:t>, </a:t>
            </a:r>
            <a:r>
              <a:rPr kumimoji="1" lang="en-US" altLang="zh-CN" dirty="0" err="1"/>
              <a:t>favoriteNumber</a:t>
            </a:r>
            <a:r>
              <a:rPr kumimoji="1" lang="en-US" altLang="zh-CN" dirty="0"/>
              <a:t>, interests) 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266932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16250-944E-CB4A-94D4-8329CC6FD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6E0E54-9A48-B942-A07A-4F50359E9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2818656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integer: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top-bit of each byte indicates whether there are more bytes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375DC4-EA89-F84B-90C7-9EA42816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内容占位符 5" descr="表格&#10;&#10;描述已自动生成">
            <a:extLst>
              <a:ext uri="{FF2B5EF4-FFF2-40B4-BE49-F238E27FC236}">
                <a16:creationId xmlns:a16="http://schemas.microsoft.com/office/drawing/2014/main" id="{63AB4BFE-F909-EC42-86C1-3E5738F27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913284"/>
            <a:ext cx="5842992" cy="4264957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B851E0A7-23CF-BF48-8E3B-6BDC1FDC5EE2}"/>
              </a:ext>
            </a:extLst>
          </p:cNvPr>
          <p:cNvSpPr/>
          <p:nvPr/>
        </p:nvSpPr>
        <p:spPr>
          <a:xfrm>
            <a:off x="3347864" y="2785492"/>
            <a:ext cx="1440160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B3FAC147-35CF-7D4A-8A13-D63B6F7AE8C0}"/>
              </a:ext>
            </a:extLst>
          </p:cNvPr>
          <p:cNvSpPr/>
          <p:nvPr/>
        </p:nvSpPr>
        <p:spPr>
          <a:xfrm>
            <a:off x="4862895" y="2785492"/>
            <a:ext cx="1216413" cy="432048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0359F00-6F3F-3D45-9D9B-453A74E1EBDB}"/>
              </a:ext>
            </a:extLst>
          </p:cNvPr>
          <p:cNvGrpSpPr/>
          <p:nvPr/>
        </p:nvGrpSpPr>
        <p:grpSpPr>
          <a:xfrm>
            <a:off x="3923341" y="2440936"/>
            <a:ext cx="292068" cy="323165"/>
            <a:chOff x="7270282" y="409492"/>
            <a:chExt cx="292068" cy="323165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D2269A0-2409-6A47-A829-A00FB77EE5B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DA95023-0EDB-8D49-BB4F-B8B26405BF40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1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4E926B3-E988-E74F-89E2-DB515B0BCA01}"/>
              </a:ext>
            </a:extLst>
          </p:cNvPr>
          <p:cNvGrpSpPr/>
          <p:nvPr/>
        </p:nvGrpSpPr>
        <p:grpSpPr>
          <a:xfrm>
            <a:off x="5217465" y="2440935"/>
            <a:ext cx="292068" cy="323165"/>
            <a:chOff x="7270282" y="409492"/>
            <a:chExt cx="292068" cy="323165"/>
          </a:xfrm>
        </p:grpSpPr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47972636-8A15-7645-883A-5FFA79C2585E}"/>
                </a:ext>
              </a:extLst>
            </p:cNvPr>
            <p:cNvSpPr/>
            <p:nvPr/>
          </p:nvSpPr>
          <p:spPr>
            <a:xfrm>
              <a:off x="7308304" y="463063"/>
              <a:ext cx="216024" cy="216024"/>
            </a:xfrm>
            <a:prstGeom prst="ellipse">
              <a:avLst/>
            </a:prstGeom>
            <a:noFill/>
            <a:ln w="127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BCAD736-F78D-6346-9ACC-0AA8760D2172}"/>
                </a:ext>
              </a:extLst>
            </p:cNvPr>
            <p:cNvSpPr txBox="1"/>
            <p:nvPr/>
          </p:nvSpPr>
          <p:spPr>
            <a:xfrm>
              <a:off x="7270282" y="409492"/>
              <a:ext cx="292068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500" dirty="0">
                  <a:solidFill>
                    <a:srgbClr val="C00000"/>
                  </a:solidFill>
                </a:rPr>
                <a:t>2</a:t>
              </a:r>
              <a:endParaRPr kumimoji="1" lang="zh-CN" altLang="en-US" sz="15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0131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752480-E946-D44E-BCD6-EE917BFB2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Being more compact: Thrift </a:t>
            </a:r>
            <a:r>
              <a:rPr kumimoji="1" lang="en-US" altLang="zh-CN" dirty="0" err="1"/>
              <a:t>CompactProtocol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pic>
        <p:nvPicPr>
          <p:cNvPr id="6" name="内容占位符 5" descr="图示&#10;&#10;描述已自动生成">
            <a:extLst>
              <a:ext uri="{FF2B5EF4-FFF2-40B4-BE49-F238E27FC236}">
                <a16:creationId xmlns:a16="http://schemas.microsoft.com/office/drawing/2014/main" id="{30CC3697-3FE0-5643-94DB-CC6D290FE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955" y="1057300"/>
            <a:ext cx="6056880" cy="411379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912591-0CAA-074B-B64B-747F4A60D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8A5F1CA5-998D-984A-9DB7-C57C062CB86B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2818656" cy="43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Techniques</a:t>
            </a:r>
            <a:r>
              <a:rPr kumimoji="1" lang="en-US" altLang="zh-CN" dirty="0"/>
              <a:t>: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Packing field type &amp; field tag in 1B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Variable-length integer:</a:t>
            </a:r>
            <a:r>
              <a:rPr kumimoji="1" lang="zh-CN" altLang="en-US" dirty="0"/>
              <a:t> </a:t>
            </a:r>
            <a:r>
              <a:rPr kumimoji="1" lang="en-US" altLang="zh-CN" i="1" dirty="0"/>
              <a:t>top-bit of each byte indicates whether there are more bytes</a:t>
            </a:r>
            <a:br>
              <a:rPr kumimoji="1" lang="en-US" altLang="zh-CN" i="1" dirty="0"/>
            </a:br>
            <a:r>
              <a:rPr kumimoji="1" lang="en-US" altLang="zh-CN" b="0" dirty="0">
                <a:solidFill>
                  <a:schemeClr val="accent3"/>
                </a:solidFill>
              </a:rPr>
              <a:t>1337: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chemeClr val="accent3"/>
                </a:solidFill>
              </a:rPr>
              <a:t>from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8B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chemeClr val="accent3"/>
                </a:solidFill>
              </a:rPr>
              <a:t>to</a:t>
            </a:r>
            <a:r>
              <a:rPr kumimoji="1" lang="zh-CN" altLang="en-US" b="0" dirty="0">
                <a:solidFill>
                  <a:schemeClr val="accent3"/>
                </a:solidFill>
              </a:rPr>
              <a:t> </a:t>
            </a:r>
            <a:r>
              <a:rPr kumimoji="1" lang="en-US" altLang="zh-CN" b="0" dirty="0">
                <a:solidFill>
                  <a:srgbClr val="C00000"/>
                </a:solidFill>
              </a:rPr>
              <a:t>2</a:t>
            </a:r>
            <a:r>
              <a:rPr kumimoji="1" lang="en-US" altLang="zh-CN" dirty="0">
                <a:solidFill>
                  <a:srgbClr val="C00000"/>
                </a:solidFill>
              </a:rPr>
              <a:t>B</a:t>
            </a:r>
            <a:endParaRPr kumimoji="1" lang="en-US" altLang="zh-CN" dirty="0">
              <a:solidFill>
                <a:schemeClr val="accent3"/>
              </a:solidFill>
            </a:endParaRPr>
          </a:p>
          <a:p>
            <a:pPr lvl="0" indent="-1543050"/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</a:rPr>
              <a:t>Now only consumes </a:t>
            </a:r>
            <a:r>
              <a:rPr kumimoji="1" lang="en-US" altLang="zh-CN" dirty="0">
                <a:solidFill>
                  <a:srgbClr val="C00000"/>
                </a:solidFill>
              </a:rPr>
              <a:t>34B</a:t>
            </a:r>
            <a:endParaRPr kumimoji="1" lang="zh-CN" altLang="en-US" dirty="0">
              <a:solidFill>
                <a:srgbClr val="C00000"/>
              </a:solidFill>
            </a:endParaRPr>
          </a:p>
          <a:p>
            <a:pPr marL="0" lvl="2" indent="-400050"/>
            <a:endParaRPr kumimoji="1"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0DEC0AC-1E1A-9159-E476-71AEEC400BC2}"/>
              </a:ext>
            </a:extLst>
          </p:cNvPr>
          <p:cNvSpPr/>
          <p:nvPr/>
        </p:nvSpPr>
        <p:spPr>
          <a:xfrm>
            <a:off x="7475146" y="3361556"/>
            <a:ext cx="98365" cy="288032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F4713FE-D560-8DA9-BDAD-6E9292336938}"/>
              </a:ext>
            </a:extLst>
          </p:cNvPr>
          <p:cNvSpPr txBox="1"/>
          <p:nvPr/>
        </p:nvSpPr>
        <p:spPr>
          <a:xfrm>
            <a:off x="5923454" y="3130465"/>
            <a:ext cx="13358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050" dirty="0">
                <a:solidFill>
                  <a:srgbClr val="C00000"/>
                </a:solidFill>
              </a:rPr>
              <a:t>1</a:t>
            </a:r>
            <a:r>
              <a:rPr kumimoji="1" lang="zh-CN" altLang="en-US" sz="1050" dirty="0">
                <a:solidFill>
                  <a:srgbClr val="C00000"/>
                </a:solidFill>
              </a:rPr>
              <a:t> </a:t>
            </a:r>
            <a:r>
              <a:rPr kumimoji="1" lang="en-US" altLang="zh-CN" sz="1050" dirty="0">
                <a:solidFill>
                  <a:srgbClr val="C00000"/>
                </a:solidFill>
              </a:rPr>
              <a:t>means</a:t>
            </a:r>
            <a:r>
              <a:rPr kumimoji="1" lang="zh-CN" altLang="en-US" sz="1050" dirty="0">
                <a:solidFill>
                  <a:srgbClr val="C00000"/>
                </a:solidFill>
              </a:rPr>
              <a:t> </a:t>
            </a:r>
            <a:r>
              <a:rPr kumimoji="1" lang="en-US" altLang="zh-CN" sz="1050" dirty="0">
                <a:solidFill>
                  <a:srgbClr val="C00000"/>
                </a:solidFill>
              </a:rPr>
              <a:t>continue</a:t>
            </a:r>
            <a:endParaRPr lang="zh-CN" altLang="en-US" sz="105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E13ADDF-00A3-EF26-5F8D-1AD59D57B784}"/>
              </a:ext>
            </a:extLst>
          </p:cNvPr>
          <p:cNvSpPr txBox="1"/>
          <p:nvPr/>
        </p:nvSpPr>
        <p:spPr>
          <a:xfrm>
            <a:off x="7475146" y="3626473"/>
            <a:ext cx="13358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050" dirty="0">
                <a:solidFill>
                  <a:srgbClr val="C00000"/>
                </a:solidFill>
              </a:rPr>
              <a:t>0</a:t>
            </a:r>
            <a:r>
              <a:rPr kumimoji="1" lang="zh-CN" altLang="en-US" sz="1050" dirty="0">
                <a:solidFill>
                  <a:srgbClr val="C00000"/>
                </a:solidFill>
              </a:rPr>
              <a:t> </a:t>
            </a:r>
            <a:r>
              <a:rPr kumimoji="1" lang="en-US" altLang="zh-CN" sz="1050" dirty="0">
                <a:solidFill>
                  <a:srgbClr val="C00000"/>
                </a:solidFill>
              </a:rPr>
              <a:t>means</a:t>
            </a:r>
            <a:r>
              <a:rPr kumimoji="1" lang="zh-CN" altLang="en-US" sz="1050" dirty="0">
                <a:solidFill>
                  <a:srgbClr val="C00000"/>
                </a:solidFill>
              </a:rPr>
              <a:t> </a:t>
            </a:r>
            <a:r>
              <a:rPr kumimoji="1" lang="en-US" altLang="zh-CN" sz="1050" dirty="0">
                <a:solidFill>
                  <a:srgbClr val="C00000"/>
                </a:solidFill>
              </a:rPr>
              <a:t>end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8317652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BF86DB-2FF1-8E44-BDAA-CE0C7BDD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Schema simplifies supporting compatibility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8C0F96-8079-BF4B-9493-979E1CCCA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762872" cy="3771636"/>
          </a:xfrm>
        </p:spPr>
        <p:txBody>
          <a:bodyPr/>
          <a:lstStyle/>
          <a:p>
            <a:r>
              <a:rPr kumimoji="1" lang="en-US" altLang="zh-CN" b="0" dirty="0"/>
              <a:t>Key observation: we only need to keep the </a:t>
            </a:r>
            <a:r>
              <a:rPr kumimoji="1" lang="en-US" altLang="zh-CN" b="0" u="sng" dirty="0"/>
              <a:t>field tags</a:t>
            </a:r>
            <a:r>
              <a:rPr kumimoji="1" lang="en-US" altLang="zh-CN" b="0" dirty="0"/>
              <a:t> &amp; </a:t>
            </a:r>
            <a:r>
              <a:rPr kumimoji="1" lang="en-US" altLang="zh-CN" b="0" u="sng" dirty="0"/>
              <a:t>field type</a:t>
            </a:r>
            <a:r>
              <a:rPr kumimoji="1" lang="en-US" altLang="zh-CN" b="0" dirty="0"/>
              <a:t> compatible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Forward compatible</a:t>
            </a:r>
            <a:r>
              <a:rPr kumimoji="1" lang="en-US" altLang="zh-CN" b="0" dirty="0"/>
              <a:t>: if new schema preserves the presentation of old schema, then new code can trivially decode the data encoded with old schema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Backward compatible</a:t>
            </a:r>
            <a:r>
              <a:rPr kumimoji="1" lang="en-US" altLang="zh-CN" b="0" dirty="0">
                <a:solidFill>
                  <a:schemeClr val="tx1"/>
                </a:solidFill>
              </a:rPr>
              <a:t>: old code can simply </a:t>
            </a:r>
            <a:r>
              <a:rPr kumimoji="1" lang="en-US" altLang="zh-CN" dirty="0">
                <a:solidFill>
                  <a:srgbClr val="0432FF"/>
                </a:solidFill>
              </a:rPr>
              <a:t>skip</a:t>
            </a:r>
            <a:r>
              <a:rPr kumimoji="1" lang="en-US" altLang="zh-CN" b="0" dirty="0">
                <a:solidFill>
                  <a:schemeClr val="tx1"/>
                </a:solidFill>
              </a:rPr>
              <a:t> fields with </a:t>
            </a:r>
            <a:r>
              <a:rPr kumimoji="1" lang="en-US" altLang="zh-CN" dirty="0">
                <a:solidFill>
                  <a:srgbClr val="0432FF"/>
                </a:solidFill>
              </a:rPr>
              <a:t>unknown field tag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1C8FA-9A68-8B4F-83C7-9D130E8C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8" name="图片 7" descr="图示&#10;&#10;描述已自动生成">
            <a:extLst>
              <a:ext uri="{FF2B5EF4-FFF2-40B4-BE49-F238E27FC236}">
                <a16:creationId xmlns:a16="http://schemas.microsoft.com/office/drawing/2014/main" id="{27EFDDB1-6704-C245-ACEE-5218A688A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17340"/>
            <a:ext cx="2448272" cy="27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991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41630-896D-E249-B01B-29A81B499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</a:t>
            </a:r>
            <a:r>
              <a:rPr kumimoji="1" lang="en-US" altLang="zh-CN" b="1" dirty="0"/>
              <a:t>p</a:t>
            </a:r>
            <a:r>
              <a:rPr lang="en-US" altLang="zh-CN" b="1" dirty="0"/>
              <a:t>arameter passing </a:t>
            </a:r>
            <a:r>
              <a:rPr kumimoji="1" lang="en-US" altLang="zh-CN" dirty="0"/>
              <a:t>in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5E7EBAD-6859-A045-ADF1-68D8C50F8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Passing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using RPC is non-trivial, should ensure:</a:t>
            </a:r>
          </a:p>
          <a:p>
            <a:pPr lvl="1"/>
            <a:r>
              <a:rPr kumimoji="1" lang="en-US" altLang="zh-CN" dirty="0"/>
              <a:t>Correctness</a:t>
            </a:r>
          </a:p>
          <a:p>
            <a:pPr lvl="1"/>
            <a:r>
              <a:rPr kumimoji="1" lang="en-US" altLang="zh-CN" b="0" dirty="0"/>
              <a:t>Compact</a:t>
            </a:r>
          </a:p>
          <a:p>
            <a:pPr lvl="1"/>
            <a:r>
              <a:rPr kumimoji="1" lang="en-US" altLang="zh-CN" dirty="0"/>
              <a:t>Evolvable </a:t>
            </a:r>
          </a:p>
          <a:p>
            <a:r>
              <a:rPr kumimoji="1" lang="en-US" altLang="zh-CN" dirty="0"/>
              <a:t>Encoding/decoding</a:t>
            </a:r>
          </a:p>
          <a:p>
            <a:pPr lvl="1"/>
            <a:r>
              <a:rPr kumimoji="1" lang="en-US" altLang="zh-CN" dirty="0"/>
              <a:t>Convert an object into </a:t>
            </a:r>
            <a:r>
              <a:rPr kumimoji="1" lang="en-US" altLang="zh-CN" b="1" dirty="0">
                <a:solidFill>
                  <a:srgbClr val="C00000"/>
                </a:solidFill>
              </a:rPr>
              <a:t>an array of bytes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dirty="0"/>
              <a:t>with enough annotation so that the decode procedure can convert it back into an object</a:t>
            </a:r>
          </a:p>
          <a:p>
            <a:pPr lvl="1"/>
            <a:r>
              <a:rPr kumimoji="1" lang="en-US" altLang="zh-CN" dirty="0"/>
              <a:t>Also known as </a:t>
            </a:r>
            <a:r>
              <a:rPr kumimoji="1" lang="en-US" altLang="zh-CN" b="1" dirty="0">
                <a:solidFill>
                  <a:srgbClr val="C00000"/>
                </a:solidFill>
              </a:rPr>
              <a:t>marshal /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1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in RPC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With other names, e.g., </a:t>
            </a:r>
            <a:r>
              <a:rPr kumimoji="1" lang="en-US" altLang="zh-CN" b="1" dirty="0">
                <a:solidFill>
                  <a:srgbClr val="C00000"/>
                </a:solidFill>
              </a:rPr>
              <a:t>serialize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/</a:t>
            </a:r>
            <a:r>
              <a:rPr kumimoji="1" lang="zh-CN" altLang="en-US" b="1" dirty="0">
                <a:solidFill>
                  <a:srgbClr val="C00000"/>
                </a:solidFill>
              </a:rPr>
              <a:t>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unserialize</a:t>
            </a:r>
            <a:r>
              <a:rPr kumimoji="1" lang="en-US" altLang="zh-CN" b="1" dirty="0">
                <a:solidFill>
                  <a:srgbClr val="C00000"/>
                </a:solidFill>
              </a:rPr>
              <a:t> or deserialize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DCDECD9-32AE-5B44-862F-78990E5A6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71900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C2E190-0502-DA42-B458-0A8D6332E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Automatic stub generation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A75DBF-C5C8-534D-AF5A-04021D7E8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Generate stubs from an </a:t>
            </a:r>
            <a:r>
              <a:rPr kumimoji="1" lang="en-US" altLang="zh-CN" dirty="0">
                <a:solidFill>
                  <a:srgbClr val="C00000"/>
                </a:solidFill>
              </a:rPr>
              <a:t>interface specification</a:t>
            </a:r>
          </a:p>
          <a:p>
            <a:pPr lvl="1"/>
            <a:r>
              <a:rPr kumimoji="1" lang="en-US" altLang="zh-CN" b="0" dirty="0"/>
              <a:t>Tool to look at argument and return types</a:t>
            </a:r>
          </a:p>
          <a:p>
            <a:pPr lvl="1"/>
            <a:r>
              <a:rPr kumimoji="1" lang="en-US" altLang="zh-CN" b="0" dirty="0"/>
              <a:t>Generate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b="1" dirty="0">
                <a:solidFill>
                  <a:srgbClr val="C00000"/>
                </a:solidFill>
              </a:rPr>
              <a:t>marshal</a:t>
            </a:r>
            <a:r>
              <a:rPr kumimoji="1" lang="en-US" altLang="zh-CN" b="0" dirty="0"/>
              <a:t> and </a:t>
            </a:r>
            <a:r>
              <a:rPr kumimoji="1" lang="en-US" altLang="zh-CN" b="1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b="0" dirty="0"/>
              <a:t> code</a:t>
            </a:r>
          </a:p>
          <a:p>
            <a:pPr lvl="1"/>
            <a:r>
              <a:rPr kumimoji="1" lang="en-US" altLang="zh-CN" b="0" dirty="0"/>
              <a:t>Generate stub procedures</a:t>
            </a:r>
          </a:p>
          <a:p>
            <a:r>
              <a:rPr kumimoji="1" lang="en-US" altLang="zh-CN" dirty="0"/>
              <a:t>Benefits:</a:t>
            </a:r>
          </a:p>
          <a:p>
            <a:pPr lvl="1"/>
            <a:r>
              <a:rPr kumimoji="1" lang="en-US" altLang="zh-CN" dirty="0"/>
              <a:t>Saves programming (thus less error)</a:t>
            </a:r>
          </a:p>
          <a:p>
            <a:pPr lvl="1"/>
            <a:r>
              <a:rPr kumimoji="1" lang="en-US" altLang="zh-CN" dirty="0"/>
              <a:t>Ensures agreement on argument types</a:t>
            </a:r>
          </a:p>
          <a:p>
            <a:pPr lvl="2"/>
            <a:r>
              <a:rPr kumimoji="1" lang="en-US" altLang="zh-CN" dirty="0"/>
              <a:t>E.g., consistent function ID</a:t>
            </a:r>
          </a:p>
          <a:p>
            <a:r>
              <a:rPr kumimoji="1" lang="en-US" altLang="zh-CN" dirty="0"/>
              <a:t>Typically a standard component in an RPC library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0D2E6B-EFAC-1240-9F22-F4FD5423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8703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E5627-CAE8-254B-86EF-0EDEE7D8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Transport protocol of RPC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882FB9-24AB-C743-BB75-294B689EE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Stubs also include implementations of sending/receiving messages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TCP</a:t>
            </a:r>
            <a:r>
              <a:rPr kumimoji="1" lang="en-US" altLang="zh-CN" dirty="0"/>
              <a:t> or </a:t>
            </a:r>
            <a:r>
              <a:rPr kumimoji="1" lang="en-US" altLang="zh-CN" b="1" dirty="0">
                <a:solidFill>
                  <a:srgbClr val="C00000"/>
                </a:solidFill>
              </a:rPr>
              <a:t>UDP</a:t>
            </a:r>
            <a:r>
              <a:rPr kumimoji="1" lang="en-US" altLang="zh-CN" dirty="0"/>
              <a:t>, which one to use? </a:t>
            </a:r>
          </a:p>
          <a:p>
            <a:pPr lvl="1"/>
            <a:r>
              <a:rPr kumimoji="1" lang="en-US" altLang="zh-CN" b="0" dirty="0"/>
              <a:t>What about </a:t>
            </a:r>
            <a:r>
              <a:rPr kumimoji="1" lang="en-US" altLang="zh-CN" dirty="0"/>
              <a:t>new networking features, e.g., RDMA? </a:t>
            </a:r>
          </a:p>
          <a:p>
            <a:r>
              <a:rPr kumimoji="1" lang="en-US" altLang="zh-CN" dirty="0"/>
              <a:t>Hide the transport protocol from the user </a:t>
            </a:r>
          </a:p>
          <a:p>
            <a:pPr lvl="1"/>
            <a:r>
              <a:rPr kumimoji="1" lang="en-US" altLang="zh-CN" b="1" dirty="0"/>
              <a:t>Benefits</a:t>
            </a:r>
            <a:r>
              <a:rPr kumimoji="1" lang="en-US" altLang="zh-CN" dirty="0"/>
              <a:t>: e.g., transparent migrate to a more advanced network </a:t>
            </a:r>
          </a:p>
          <a:p>
            <a:r>
              <a:rPr kumimoji="1" lang="en-US" altLang="zh-CN" dirty="0"/>
              <a:t>Most support several </a:t>
            </a:r>
          </a:p>
          <a:p>
            <a:pPr lvl="1"/>
            <a:r>
              <a:rPr kumimoji="1" lang="en-US" altLang="zh-CN" b="0" dirty="0"/>
              <a:t>Allow programmer (or end user) to choose at runtime based on their hardware setup or performance requirements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C61AF7-9910-C441-BC7B-2596D62BE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7266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91D22-78C0-303B-BD0B-46EB05CDD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encoding &amp; decoding data for RPC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B4BA8B-B5D0-5DF0-599F-D201FEF74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/>
          <a:lstStyle/>
          <a:p>
            <a:r>
              <a:rPr kumimoji="1" lang="en-US" altLang="zh-CN" dirty="0"/>
              <a:t>Transfer objects through the network  </a:t>
            </a:r>
          </a:p>
          <a:p>
            <a:pPr lvl="1"/>
            <a:r>
              <a:rPr kumimoji="1" lang="en-US" altLang="zh-CN" dirty="0"/>
              <a:t>Correctly encode and decode a object to a byte stream</a:t>
            </a:r>
          </a:p>
          <a:p>
            <a:r>
              <a:rPr kumimoji="1" lang="en-US" altLang="zh-CN" dirty="0"/>
              <a:t>Compatibility </a:t>
            </a:r>
          </a:p>
          <a:p>
            <a:pPr lvl="1"/>
            <a:r>
              <a:rPr kumimoji="1" lang="en-US" altLang="zh-CN" dirty="0"/>
              <a:t>Support multiple language, multiple versions of program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Efficiency </a:t>
            </a:r>
          </a:p>
          <a:p>
            <a:pPr lvl="1"/>
            <a:r>
              <a:rPr kumimoji="1" lang="en-US" altLang="zh-CN" dirty="0"/>
              <a:t>Reduce the traffic transferred from the network </a:t>
            </a:r>
          </a:p>
          <a:p>
            <a:pPr lvl="1"/>
            <a:r>
              <a:rPr kumimoji="1" lang="en-US" altLang="zh-CN" dirty="0"/>
              <a:t>Network bandwidth is a scarce resource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36C58-0B9C-11EF-3D89-F3638E4E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903413-7EFC-110D-D7FE-8006F4D1F106}"/>
              </a:ext>
            </a:extLst>
          </p:cNvPr>
          <p:cNvSpPr/>
          <p:nvPr/>
        </p:nvSpPr>
        <p:spPr>
          <a:xfrm>
            <a:off x="457200" y="1129308"/>
            <a:ext cx="6419056" cy="172819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C0B934E-CED4-1D41-9ADB-8413755B327F}"/>
              </a:ext>
            </a:extLst>
          </p:cNvPr>
          <p:cNvSpPr txBox="1"/>
          <p:nvPr/>
        </p:nvSpPr>
        <p:spPr>
          <a:xfrm>
            <a:off x="5148064" y="1965554"/>
            <a:ext cx="353873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Uniformed format + Schema 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7BC22D4-0972-8574-50F8-0BBAF3BA9F26}"/>
              </a:ext>
            </a:extLst>
          </p:cNvPr>
          <p:cNvSpPr/>
          <p:nvPr/>
        </p:nvSpPr>
        <p:spPr>
          <a:xfrm>
            <a:off x="457200" y="3292692"/>
            <a:ext cx="6419056" cy="1450298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5E6886-53E7-7CD0-B65D-0ADEDA943FE7}"/>
              </a:ext>
            </a:extLst>
          </p:cNvPr>
          <p:cNvSpPr txBox="1"/>
          <p:nvPr/>
        </p:nvSpPr>
        <p:spPr>
          <a:xfrm>
            <a:off x="6228184" y="3776060"/>
            <a:ext cx="2207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Binary format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0958722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B91D22-78C0-303B-BD0B-46EB05CDD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encoding &amp; decoding data for RPC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B4BA8B-B5D0-5DF0-599F-D201FEF74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/>
          <a:lstStyle/>
          <a:p>
            <a:r>
              <a:rPr kumimoji="1" lang="en-US" altLang="zh-CN" dirty="0"/>
              <a:t>Efficiency </a:t>
            </a:r>
          </a:p>
          <a:p>
            <a:pPr lvl="1"/>
            <a:r>
              <a:rPr kumimoji="1" lang="en-US" altLang="zh-CN" dirty="0"/>
              <a:t>Reduce the traffic transferred from the network </a:t>
            </a:r>
          </a:p>
          <a:p>
            <a:pPr lvl="1"/>
            <a:r>
              <a:rPr kumimoji="1" lang="en-US" altLang="zh-CN" dirty="0"/>
              <a:t>Network bandwidth is a scarce resource 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Does binary format always improve the efficiency of RPC? </a:t>
            </a:r>
          </a:p>
          <a:p>
            <a:pPr lvl="1"/>
            <a:r>
              <a:rPr kumimoji="1" lang="en-US" altLang="zh-CN" dirty="0"/>
              <a:t>E.g., What if the network is becoming faster?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136C58-0B9C-11EF-3D89-F3638E4E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9823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A0C5C0-788D-034B-9AEE-4795079E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summary: RPC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44C70EA-865B-5F4C-A2C6-C31E19447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simplifies programming w/ an interface similar to local function call </a:t>
            </a:r>
          </a:p>
          <a:p>
            <a:r>
              <a:rPr kumimoji="1" lang="en-US" altLang="zh-CN" b="0" dirty="0"/>
              <a:t>RPC uses stubs to avoid handling argument </a:t>
            </a:r>
            <a:r>
              <a:rPr kumimoji="1" lang="en-US" altLang="zh-CN" dirty="0">
                <a:solidFill>
                  <a:srgbClr val="C00000"/>
                </a:solidFill>
              </a:rPr>
              <a:t>encoding/decoding </a:t>
            </a:r>
            <a:r>
              <a:rPr kumimoji="1" lang="en-US" altLang="zh-CN" b="0" dirty="0"/>
              <a:t>and send/receiving messages, etc.</a:t>
            </a:r>
          </a:p>
          <a:p>
            <a:pPr lvl="1"/>
            <a:r>
              <a:rPr kumimoji="1" lang="en-US" altLang="zh-CN" dirty="0"/>
              <a:t>Ensure correctness &amp; efficiency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Remain challenges</a:t>
            </a:r>
            <a:r>
              <a:rPr kumimoji="1" lang="en-US" altLang="zh-CN" b="0" dirty="0"/>
              <a:t> of RPC</a:t>
            </a:r>
            <a:r>
              <a:rPr kumimoji="1" lang="zh-CN" altLang="en-US" b="0" dirty="0"/>
              <a:t>：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How to handle failure? 	</a:t>
            </a:r>
          </a:p>
          <a:p>
            <a:pPr lvl="2"/>
            <a:r>
              <a:rPr kumimoji="1" lang="en-US" altLang="zh-CN" dirty="0"/>
              <a:t>As we have mentioned, failure is common especially in large-scale distributed systems!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43EB4F-97E4-3C46-9A6C-EA591865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9978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102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When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RPC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meets</a:t>
            </a:r>
            <a:r>
              <a:rPr kumimoji="0" lang="zh-CN" altLang="en-US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kern="0" dirty="0">
                <a:solidFill>
                  <a:srgbClr val="C00000"/>
                </a:solidFill>
                <a:ea typeface="+mn-ea"/>
              </a:rPr>
              <a:t>failure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19477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Local</a:t>
            </a:r>
            <a:r>
              <a:rPr kumimoji="1" lang="en-US" altLang="zh-CN" dirty="0"/>
              <a:t> procedure calls </a:t>
            </a:r>
            <a:r>
              <a:rPr kumimoji="1" lang="en-US" altLang="zh-CN" dirty="0">
                <a:solidFill>
                  <a:srgbClr val="C00000"/>
                </a:solidFill>
              </a:rPr>
              <a:t>do not fail</a:t>
            </a:r>
            <a:r>
              <a:rPr kumimoji="1" lang="en-US" altLang="zh-CN" dirty="0">
                <a:solidFill>
                  <a:schemeClr val="tx1"/>
                </a:solidFill>
              </a:rPr>
              <a:t> (most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of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time)</a:t>
            </a:r>
          </a:p>
          <a:p>
            <a:pPr lvl="1"/>
            <a:r>
              <a:rPr kumimoji="1" lang="en-US" altLang="zh-CN" dirty="0"/>
              <a:t>If 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happens,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entire process dies </a:t>
            </a:r>
          </a:p>
          <a:p>
            <a:r>
              <a:rPr kumimoji="1" lang="en-US" altLang="zh-CN" dirty="0"/>
              <a:t>RPC may meet </a:t>
            </a:r>
            <a:r>
              <a:rPr kumimoji="1" lang="en-US" altLang="zh-CN" dirty="0">
                <a:solidFill>
                  <a:srgbClr val="C00000"/>
                </a:solidFill>
              </a:rPr>
              <a:t>many different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failures</a:t>
            </a:r>
          </a:p>
          <a:p>
            <a:pPr lvl="1"/>
            <a:r>
              <a:rPr kumimoji="1" lang="en-US" altLang="zh-CN" dirty="0"/>
              <a:t>Parameter error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 just return </a:t>
            </a:r>
          </a:p>
          <a:p>
            <a:pPr lvl="1"/>
            <a:r>
              <a:rPr kumimoji="1" lang="en-US" altLang="zh-CN" dirty="0"/>
              <a:t>Server crash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-&gt; how the client copes with it?</a:t>
            </a:r>
          </a:p>
          <a:p>
            <a:r>
              <a:rPr kumimoji="1" lang="en-US" altLang="zh-CN" dirty="0"/>
              <a:t>Crash can happen even the remote procedure runs correctly!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86800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F26183-38A8-024C-87B0-6658047F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5C2676-04EB-8C4E-A5FD-D76A09ECE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RPC could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fail in a </a:t>
            </a:r>
            <a:r>
              <a:rPr kumimoji="1" lang="en-US" altLang="zh-CN" dirty="0">
                <a:solidFill>
                  <a:srgbClr val="BE384B"/>
                </a:solidFill>
              </a:rPr>
              <a:t>partial failure </a:t>
            </a:r>
            <a:r>
              <a:rPr kumimoji="1" lang="en-US" altLang="zh-CN" b="0" dirty="0"/>
              <a:t>way</a:t>
            </a:r>
          </a:p>
          <a:p>
            <a:pPr lvl="1"/>
            <a:r>
              <a:rPr kumimoji="1" lang="en-US" altLang="zh-CN" dirty="0"/>
              <a:t>Like what we have presented in lecture 02</a:t>
            </a:r>
          </a:p>
          <a:p>
            <a:r>
              <a:rPr kumimoji="1" lang="en-US" altLang="zh-CN" b="0" dirty="0"/>
              <a:t>A client uses RPC to call a function at a service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through the network </a:t>
            </a:r>
          </a:p>
          <a:p>
            <a:pPr lvl="1"/>
            <a:r>
              <a:rPr kumimoji="1" lang="en-US" altLang="zh-CN" b="0" dirty="0"/>
              <a:t>The client does not get any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reply</a:t>
            </a:r>
          </a:p>
          <a:p>
            <a:pPr lvl="1"/>
            <a:r>
              <a:rPr kumimoji="1" lang="en-US" altLang="zh-CN" dirty="0"/>
              <a:t>What could possibly happen?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9B008A-3DC9-314E-8C37-D553E1484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05112B-9D3B-2742-839F-4B6B99067E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851" y="3404510"/>
            <a:ext cx="6264696" cy="204458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D04174D-A343-4240-B4B2-D20500BC29BC}"/>
              </a:ext>
            </a:extLst>
          </p:cNvPr>
          <p:cNvSpPr/>
          <p:nvPr/>
        </p:nvSpPr>
        <p:spPr>
          <a:xfrm>
            <a:off x="2843808" y="3404510"/>
            <a:ext cx="3842739" cy="283736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4598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1. Request may have been </a:t>
            </a:r>
            <a:r>
              <a:rPr kumimoji="1" lang="en-US" altLang="zh-CN" dirty="0"/>
              <a:t>lost</a:t>
            </a:r>
            <a:r>
              <a:rPr kumimoji="1" lang="en-US" altLang="zh-CN" b="0" dirty="0"/>
              <a:t> (e.g., someone unplugged a network cable). </a:t>
            </a:r>
          </a:p>
          <a:p>
            <a:r>
              <a:rPr kumimoji="1" lang="en-US" altLang="zh-CN" b="0" dirty="0"/>
              <a:t>2. Request may be waiting in a queue and will be delivered </a:t>
            </a:r>
            <a:r>
              <a:rPr kumimoji="1" lang="en-US" altLang="zh-CN" dirty="0"/>
              <a:t>later</a:t>
            </a:r>
            <a:r>
              <a:rPr kumimoji="1" lang="en-US" altLang="zh-CN" b="0" dirty="0"/>
              <a:t> (e.g., the network or the recipient is overloaded). </a:t>
            </a:r>
          </a:p>
          <a:p>
            <a:r>
              <a:rPr kumimoji="1" lang="en-US" altLang="zh-CN" b="0" dirty="0"/>
              <a:t>3. The remote node may have </a:t>
            </a:r>
            <a:r>
              <a:rPr kumimoji="1" lang="en-US" altLang="zh-CN" dirty="0"/>
              <a:t>failed</a:t>
            </a:r>
            <a:r>
              <a:rPr kumimoji="1" lang="en-US" altLang="zh-CN" b="0" dirty="0"/>
              <a:t> (e.g., it crashed or it was powered down).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493" y="3565903"/>
            <a:ext cx="6264696" cy="204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905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7FA6C1-2D81-CF4A-92AF-24926FEAD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890278E-71B1-FF4A-B6D8-9915A6D33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highlight>
                  <a:srgbClr val="FFFF00"/>
                </a:highlight>
              </a:rPr>
              <a:t>A user sends </a:t>
            </a:r>
            <a:r>
              <a:rPr kumimoji="1" lang="en-US" altLang="zh-CN" dirty="0">
                <a:solidFill>
                  <a:srgbClr val="BE384B"/>
                </a:solidFill>
                <a:highlight>
                  <a:srgbClr val="FFFF00"/>
                </a:highlight>
              </a:rPr>
              <a:t>an RPC </a:t>
            </a:r>
            <a:r>
              <a:rPr kumimoji="1" lang="en-US" altLang="zh-CN" b="0" dirty="0">
                <a:highlight>
                  <a:srgbClr val="FFFF00"/>
                </a:highlight>
              </a:rPr>
              <a:t>but </a:t>
            </a:r>
            <a:r>
              <a:rPr kumimoji="1" lang="en-US" altLang="zh-CN" dirty="0">
                <a:highlight>
                  <a:srgbClr val="FFFF00"/>
                </a:highlight>
              </a:rPr>
              <a:t>the server does not reply</a:t>
            </a:r>
            <a:r>
              <a:rPr kumimoji="1" lang="en-US" altLang="zh-CN" b="0" dirty="0">
                <a:highlight>
                  <a:srgbClr val="FFFF00"/>
                </a:highlight>
              </a:rPr>
              <a:t>,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possible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reasons: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" altLang="zh-CN" b="0" dirty="0"/>
              <a:t>The remote node may </a:t>
            </a:r>
            <a:r>
              <a:rPr kumimoji="1" lang="en" altLang="zh-CN" dirty="0"/>
              <a:t>have temporarily stopped </a:t>
            </a:r>
            <a:r>
              <a:rPr kumimoji="1" lang="en" altLang="zh-CN" b="0" dirty="0"/>
              <a:t>responding (e.g., it is experiencing a long </a:t>
            </a:r>
            <a:r>
              <a:rPr kumimoji="1" lang="en" altLang="zh-CN" dirty="0">
                <a:solidFill>
                  <a:srgbClr val="BE384B"/>
                </a:solidFill>
              </a:rPr>
              <a:t>garbage collection pause</a:t>
            </a:r>
            <a:r>
              <a:rPr kumimoji="1" lang="en" altLang="zh-CN" b="0" dirty="0"/>
              <a:t>) </a:t>
            </a:r>
          </a:p>
          <a:p>
            <a:r>
              <a:rPr kumimoji="1" lang="en" altLang="zh-CN" b="0" dirty="0"/>
              <a:t>5.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</a:t>
            </a:r>
            <a:r>
              <a:rPr kumimoji="1" lang="en" altLang="zh-CN" dirty="0"/>
              <a:t>response</a:t>
            </a:r>
            <a:r>
              <a:rPr kumimoji="1" lang="en" altLang="zh-CN" b="0" dirty="0"/>
              <a:t> has been </a:t>
            </a:r>
            <a:r>
              <a:rPr kumimoji="1" lang="en" altLang="zh-CN" dirty="0"/>
              <a:t>lost</a:t>
            </a:r>
            <a:r>
              <a:rPr kumimoji="1" lang="en" altLang="zh-CN" b="0" dirty="0"/>
              <a:t> on the network (e.g., a network switch has been misconfigured). </a:t>
            </a:r>
          </a:p>
          <a:p>
            <a:r>
              <a:rPr kumimoji="1" lang="en" altLang="zh-CN" b="0" dirty="0"/>
              <a:t>6. The remote node may </a:t>
            </a:r>
            <a:r>
              <a:rPr kumimoji="1" lang="en" altLang="zh-CN" dirty="0">
                <a:solidFill>
                  <a:srgbClr val="BE384B"/>
                </a:solidFill>
              </a:rPr>
              <a:t>have </a:t>
            </a:r>
            <a:r>
              <a:rPr kumimoji="1" lang="en-US" altLang="zh-CN" dirty="0">
                <a:solidFill>
                  <a:srgbClr val="BE384B"/>
                </a:solidFill>
              </a:rPr>
              <a:t>executed</a:t>
            </a:r>
            <a:r>
              <a:rPr kumimoji="1" lang="en" altLang="zh-CN" dirty="0">
                <a:solidFill>
                  <a:srgbClr val="BE384B"/>
                </a:solidFill>
              </a:rPr>
              <a:t> the function</a:t>
            </a:r>
            <a:r>
              <a:rPr kumimoji="1" lang="en" altLang="zh-CN" b="0" dirty="0"/>
              <a:t>, but the response has been </a:t>
            </a:r>
            <a:r>
              <a:rPr kumimoji="1" lang="en" altLang="zh-CN" dirty="0"/>
              <a:t>delayed</a:t>
            </a:r>
            <a:r>
              <a:rPr kumimoji="1" lang="en" altLang="zh-CN" b="0" dirty="0"/>
              <a:t> and will be delivered later (e.g., the network or your own machine is overloaded).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A1EE97-897E-F248-872D-B3D0EFD37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8017E30-698F-B242-8170-FF268AB332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4148775"/>
            <a:ext cx="4392488" cy="143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5030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EDDDC2-61EB-6D4A-8219-7B57D178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!=</a:t>
            </a:r>
            <a:r>
              <a:rPr kumimoji="1" lang="zh-CN" altLang="en-US" dirty="0"/>
              <a:t> </a:t>
            </a:r>
            <a:r>
              <a:rPr kumimoji="1" lang="en-US" altLang="zh-CN" dirty="0"/>
              <a:t>PC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DC4536-83FD-6541-9812-91AEBEB8B0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>
                <a:solidFill>
                  <a:schemeClr val="tx1"/>
                </a:solidFill>
              </a:rPr>
              <a:t>The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transparency</a:t>
            </a:r>
            <a:r>
              <a:rPr kumimoji="1" lang="en-US" altLang="zh-CN" b="0" dirty="0"/>
              <a:t> of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RPC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breaks here:</a:t>
            </a:r>
          </a:p>
          <a:p>
            <a:pPr lvl="1"/>
            <a:r>
              <a:rPr lang="en-US" altLang="zh-CN" dirty="0"/>
              <a:t>Applications should be prepared to deal with RPC failure 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zh-CN" dirty="0" err="1"/>
              <a:t>gRPC</a:t>
            </a:r>
            <a:r>
              <a:rPr lang="en-US" altLang="zh-CN" dirty="0"/>
              <a:t> will return a status for application to check</a:t>
            </a:r>
          </a:p>
          <a:p>
            <a:pPr lvl="1"/>
            <a:endParaRPr lang="en-US" altLang="zh-CN" dirty="0"/>
          </a:p>
          <a:p>
            <a:pPr lvl="1"/>
            <a:endParaRPr kumimoji="1" lang="en-US" altLang="zh-CN" b="0" dirty="0"/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7F40CD-E553-2345-83BF-CEA4019F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6" name="图片 5" descr="文本&#10;&#10;低可信度描述已自动生成">
            <a:extLst>
              <a:ext uri="{FF2B5EF4-FFF2-40B4-BE49-F238E27FC236}">
                <a16:creationId xmlns:a16="http://schemas.microsoft.com/office/drawing/2014/main" id="{E8DA49F1-F7B5-574B-A280-016791510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756" y="2713484"/>
            <a:ext cx="6564488" cy="2270327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ABFFA6C-4E9C-8A4F-86BC-7FD985238456}"/>
              </a:ext>
            </a:extLst>
          </p:cNvPr>
          <p:cNvSpPr/>
          <p:nvPr/>
        </p:nvSpPr>
        <p:spPr>
          <a:xfrm>
            <a:off x="1640535" y="3122088"/>
            <a:ext cx="1305405" cy="246949"/>
          </a:xfrm>
          <a:prstGeom prst="rect">
            <a:avLst/>
          </a:prstGeom>
          <a:noFill/>
          <a:ln>
            <a:tailEnd type="arrow"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70341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FCE20-3509-E340-9A6C-F143B2CF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When RPC meets failures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6FA1E7-0DA8-1C43-B880-67B22475D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Semantics</a:t>
            </a:r>
            <a:r>
              <a:rPr kumimoji="1" lang="en-US" altLang="zh-CN" b="0" dirty="0"/>
              <a:t> of remote procedure calls </a:t>
            </a:r>
          </a:p>
          <a:p>
            <a:pPr lvl="1"/>
            <a:r>
              <a:rPr kumimoji="1" lang="en-US" altLang="zh-CN" dirty="0"/>
              <a:t>Local procedure call: </a:t>
            </a:r>
            <a:r>
              <a:rPr kumimoji="1" lang="en-US" altLang="zh-CN" b="1" dirty="0">
                <a:solidFill>
                  <a:srgbClr val="BE384B"/>
                </a:solidFill>
              </a:rPr>
              <a:t>Exactly</a:t>
            </a:r>
            <a:r>
              <a:rPr kumimoji="1" lang="zh-CN" altLang="en-US" b="1" dirty="0">
                <a:solidFill>
                  <a:srgbClr val="BE384B"/>
                </a:solidFill>
              </a:rPr>
              <a:t> </a:t>
            </a:r>
            <a:r>
              <a:rPr kumimoji="1" lang="en-US" altLang="zh-CN" b="1" dirty="0">
                <a:solidFill>
                  <a:srgbClr val="BE384B"/>
                </a:solidFill>
              </a:rPr>
              <a:t>once</a:t>
            </a:r>
          </a:p>
          <a:p>
            <a:r>
              <a:rPr lang="en-US" altLang="zh-CN" b="0" dirty="0"/>
              <a:t>A remote procedure call may be called: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0 time</a:t>
            </a:r>
            <a:r>
              <a:rPr kumimoji="1" lang="en-US" altLang="zh-CN" dirty="0">
                <a:solidFill>
                  <a:schemeClr val="tx1"/>
                </a:solidFill>
              </a:rPr>
              <a:t>: server crashed or serve process died before executing server code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time</a:t>
            </a:r>
            <a:r>
              <a:rPr kumimoji="1" lang="en-US" altLang="zh-CN" dirty="0">
                <a:solidFill>
                  <a:schemeClr val="tx1"/>
                </a:solidFill>
              </a:rPr>
              <a:t>: everything worked well, as expected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 or more</a:t>
            </a:r>
            <a:r>
              <a:rPr kumimoji="1" lang="en-US" altLang="zh-CN" dirty="0">
                <a:solidFill>
                  <a:schemeClr val="tx1"/>
                </a:solidFill>
              </a:rPr>
              <a:t>: excess latency or lost reply from server and client retransmission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0 or 1 time</a:t>
            </a:r>
            <a:r>
              <a:rPr kumimoji="1" lang="en-US" altLang="zh-CN" dirty="0">
                <a:solidFill>
                  <a:schemeClr val="tx1"/>
                </a:solidFill>
              </a:rPr>
              <a:t>: the function can execute at most once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What is the most desirable RPC semantic for the developers?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What is the desirable RPC semantic for system developers?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BE2F9A-7C9D-B34B-B460-AD2A5E518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9235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F2A6D-EF4B-A546-982C-53D8DF069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AA7B60-A264-A248-AD66-758BEE21B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Most RPC systems will offer either: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At-least-once</a:t>
            </a:r>
            <a:r>
              <a:rPr lang="en" altLang="zh-CN" dirty="0"/>
              <a:t> semantics </a:t>
            </a:r>
          </a:p>
          <a:p>
            <a:pPr lvl="1"/>
            <a:r>
              <a:rPr lang="en" altLang="zh-CN" b="1" dirty="0">
                <a:solidFill>
                  <a:srgbClr val="C00000"/>
                </a:solidFill>
              </a:rPr>
              <a:t>At-most-once</a:t>
            </a:r>
            <a:r>
              <a:rPr lang="en" altLang="zh-CN" dirty="0"/>
              <a:t> semantics </a:t>
            </a:r>
          </a:p>
          <a:p>
            <a:r>
              <a:rPr kumimoji="1" lang="en-US" altLang="zh-CN" b="0" dirty="0"/>
              <a:t>Simple </a:t>
            </a:r>
            <a:r>
              <a:rPr kumimoji="1" lang="en-US" altLang="zh-CN" dirty="0">
                <a:solidFill>
                  <a:srgbClr val="C00000"/>
                </a:solidFill>
              </a:rPr>
              <a:t>retransmission</a:t>
            </a:r>
            <a:r>
              <a:rPr kumimoji="1" lang="en-US" altLang="zh-CN" b="0" dirty="0"/>
              <a:t> leads to "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" </a:t>
            </a:r>
          </a:p>
          <a:p>
            <a:r>
              <a:rPr kumimoji="1" lang="en-US" altLang="zh-CN" dirty="0" err="1"/>
              <a:t>Birrell’s</a:t>
            </a:r>
            <a:r>
              <a:rPr kumimoji="1" lang="en-US" altLang="zh-CN" dirty="0"/>
              <a:t> RPC</a:t>
            </a:r>
            <a:r>
              <a:rPr kumimoji="1" lang="en-US" altLang="zh-CN" b="0" dirty="0"/>
              <a:t> semantics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(1984) 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OK</a:t>
            </a:r>
            <a:r>
              <a:rPr lang="en" altLang="zh-CN" dirty="0"/>
              <a:t>: executed once </a:t>
            </a:r>
          </a:p>
          <a:p>
            <a:pPr lvl="1"/>
            <a:r>
              <a:rPr lang="en" altLang="zh-CN" dirty="0"/>
              <a:t>server says </a:t>
            </a:r>
            <a:r>
              <a:rPr lang="en" altLang="zh-CN" b="1" dirty="0">
                <a:solidFill>
                  <a:srgbClr val="BE384B"/>
                </a:solidFill>
              </a:rPr>
              <a:t>CRASH</a:t>
            </a:r>
            <a:r>
              <a:rPr lang="en" altLang="zh-CN" dirty="0"/>
              <a:t>: zero or one time </a:t>
            </a:r>
          </a:p>
          <a:p>
            <a:pPr marL="74250" lvl="1" indent="0">
              <a:buNone/>
            </a:pP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3763C3-A60A-A24A-BD00-2782DA3BA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F9990A89-14A3-5D40-8B5F-B42BF02D69F2}"/>
              </a:ext>
            </a:extLst>
          </p:cNvPr>
          <p:cNvSpPr/>
          <p:nvPr/>
        </p:nvSpPr>
        <p:spPr>
          <a:xfrm>
            <a:off x="683568" y="4585692"/>
            <a:ext cx="7632848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much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easier</a:t>
            </a:r>
            <a:r>
              <a:rPr lang="en-US" altLang="zh-CN" sz="2000" dirty="0">
                <a:latin typeface="Eras Medium ITC" pitchFamily="34" charset="0"/>
              </a:rPr>
              <a:t> than exactly once, more </a:t>
            </a:r>
            <a:r>
              <a:rPr lang="en-US" altLang="zh-CN" sz="2000" b="1" dirty="0">
                <a:solidFill>
                  <a:srgbClr val="C00000"/>
                </a:solidFill>
                <a:latin typeface="Eras Medium ITC" pitchFamily="34" charset="0"/>
              </a:rPr>
              <a:t>useful</a:t>
            </a:r>
            <a:r>
              <a:rPr lang="en-US" altLang="zh-CN" sz="2000" dirty="0">
                <a:latin typeface="Eras Medium ITC" pitchFamily="34" charset="0"/>
              </a:rPr>
              <a:t> than at-least-once </a:t>
            </a:r>
          </a:p>
        </p:txBody>
      </p:sp>
    </p:spTree>
    <p:extLst>
      <p:ext uri="{BB962C8B-B14F-4D97-AF65-F5344CB8AC3E}">
        <p14:creationId xmlns:p14="http://schemas.microsoft.com/office/powerpoint/2010/main" val="3463382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(e.g.,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i</a:t>
            </a:r>
            <a:r>
              <a:rPr kumimoji="1" lang="zh-CN" altLang="en-US" dirty="0"/>
              <a:t> </a:t>
            </a:r>
            <a:r>
              <a:rPr kumimoji="1" lang="en-US" altLang="zh-CN" dirty="0"/>
              <a:t>=</a:t>
            </a:r>
            <a:r>
              <a:rPr kumimoji="1" lang="zh-CN" altLang="en-US" dirty="0"/>
              <a:t> </a:t>
            </a:r>
            <a:r>
              <a:rPr kumimoji="1" lang="en-US" altLang="zh-CN" dirty="0"/>
              <a:t>1)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effects (e.g., read-only operation)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2119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FE3F57-401E-DE4B-A8CE-6547B4634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idempotence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5F925B-6249-114F-B03D-349F767A4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1B7DC86-CE9D-DA47-8FBB-6CA5388B1B42}"/>
              </a:ext>
            </a:extLst>
          </p:cNvPr>
          <p:cNvSpPr/>
          <p:nvPr/>
        </p:nvSpPr>
        <p:spPr>
          <a:xfrm>
            <a:off x="450502" y="1221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i="1" dirty="0"/>
              <a:t>“Idempotence means that multiple invocations of some work are identical to exactly one invocation.”</a:t>
            </a:r>
          </a:p>
          <a:p>
            <a:r>
              <a:rPr lang="en-US" altLang="zh-CN" sz="2000" dirty="0"/>
              <a:t>						——Pat </a:t>
            </a:r>
            <a:r>
              <a:rPr lang="en-US" altLang="zh-CN" sz="2000" dirty="0" err="1"/>
              <a:t>Helland</a:t>
            </a:r>
            <a:endParaRPr lang="en-US" altLang="zh-CN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CDC1D2-ED73-F940-B685-DD430A28C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049" y="2710138"/>
            <a:ext cx="2052228" cy="20799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3926F66-7458-2741-BE8A-18A7BE676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369" y="2710138"/>
            <a:ext cx="1800200" cy="210329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401E420-A2E2-1341-9BC2-E49D76A1B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693" y="2710138"/>
            <a:ext cx="2420613" cy="20841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7BD8B35-ADCB-4B43-B5BF-5B140CEFE54F}"/>
              </a:ext>
            </a:extLst>
          </p:cNvPr>
          <p:cNvSpPr txBox="1"/>
          <p:nvPr/>
        </p:nvSpPr>
        <p:spPr>
          <a:xfrm>
            <a:off x="453829" y="4787875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Sweeping the floor is idempotent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9DD1A9-A374-8646-BBC4-407ED0A34CAF}"/>
              </a:ext>
            </a:extLst>
          </p:cNvPr>
          <p:cNvSpPr txBox="1"/>
          <p:nvPr/>
        </p:nvSpPr>
        <p:spPr>
          <a:xfrm>
            <a:off x="3208135" y="4787876"/>
            <a:ext cx="23706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Pressing the elevator button is idempotent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E1ED32-17BE-674D-B9DE-CF1944CAB50A}"/>
              </a:ext>
            </a:extLst>
          </p:cNvPr>
          <p:cNvSpPr txBox="1"/>
          <p:nvPr/>
        </p:nvSpPr>
        <p:spPr>
          <a:xfrm>
            <a:off x="6365269" y="4787874"/>
            <a:ext cx="2509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Saving money (e.g.</a:t>
            </a:r>
            <a:r>
              <a:rPr kumimoji="1" lang="zh-CN" altLang="en-US" dirty="0"/>
              <a:t> </a:t>
            </a:r>
            <a:r>
              <a:rPr kumimoji="1" lang="en-US" altLang="zh-CN" dirty="0"/>
              <a:t>+)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non-idempotent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90816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19091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return 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current_time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3851920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006946" y="4482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ReadTime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73B3FBA-1EAF-3F44-9BAA-13046B80C07B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A0936AC-9E39-7448-8432-3B2536009813}"/>
              </a:ext>
            </a:extLst>
          </p:cNvPr>
          <p:cNvSpPr/>
          <p:nvPr/>
        </p:nvSpPr>
        <p:spPr>
          <a:xfrm>
            <a:off x="2675772" y="1334938"/>
            <a:ext cx="375134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</a:t>
            </a:r>
            <a:r>
              <a:rPr lang="en-US" altLang="zh-CN" sz="2000" dirty="0" err="1">
                <a:latin typeface="Eras Medium ITC" pitchFamily="34" charset="0"/>
              </a:rPr>
              <a:t>ReadTime</a:t>
            </a:r>
            <a:r>
              <a:rPr lang="en-US" altLang="zh-CN" sz="2000" dirty="0">
                <a:latin typeface="Eras Medium ITC" pitchFamily="34" charset="0"/>
              </a:rPr>
              <a:t>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</p:txBody>
      </p:sp>
    </p:spTree>
    <p:extLst>
      <p:ext uri="{BB962C8B-B14F-4D97-AF65-F5344CB8AC3E}">
        <p14:creationId xmlns:p14="http://schemas.microsoft.com/office/powerpoint/2010/main" val="42842258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9114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Like()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counter++;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3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A39CE8E-1D01-2441-95B6-C4C0AED8461A}"/>
              </a:ext>
            </a:extLst>
          </p:cNvPr>
          <p:cNvSpPr/>
          <p:nvPr/>
        </p:nvSpPr>
        <p:spPr>
          <a:xfrm>
            <a:off x="611560" y="1050851"/>
            <a:ext cx="8075240" cy="151890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60BEE5F-E40C-DD4F-A811-20B787D5AF8C}"/>
              </a:ext>
            </a:extLst>
          </p:cNvPr>
          <p:cNvSpPr/>
          <p:nvPr/>
        </p:nvSpPr>
        <p:spPr>
          <a:xfrm>
            <a:off x="1291788" y="1160885"/>
            <a:ext cx="40479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Expect Like is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twice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Actually called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3 times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Is it ok? Why?</a:t>
            </a:r>
          </a:p>
          <a:p>
            <a:pPr algn="ctr"/>
            <a:r>
              <a:rPr lang="en-US" altLang="zh-CN" sz="2000" dirty="0">
                <a:latin typeface="Eras Medium ITC" pitchFamily="34" charset="0"/>
              </a:rPr>
              <a:t>What about something like </a:t>
            </a:r>
            <a:r>
              <a:rPr lang="en-US" altLang="zh-CN" sz="2000" b="1" dirty="0">
                <a:solidFill>
                  <a:srgbClr val="BE384B"/>
                </a:solidFill>
                <a:latin typeface="Eras Medium ITC" pitchFamily="34" charset="0"/>
              </a:rPr>
              <a:t>Vote</a:t>
            </a:r>
            <a:r>
              <a:rPr lang="en-US" altLang="zh-CN" sz="2000" dirty="0">
                <a:latin typeface="Eras Medium ITC" pitchFamily="34" charset="0"/>
              </a:rPr>
              <a:t>? </a:t>
            </a:r>
          </a:p>
        </p:txBody>
      </p:sp>
      <p:pic>
        <p:nvPicPr>
          <p:cNvPr id="2050" name="Picture 2" descr="Message for U.S. Citizens: Voting in 2020 U.S. Elections | U.S. Embassy &amp;  Consulates in Indonesia">
            <a:extLst>
              <a:ext uri="{FF2B5EF4-FFF2-40B4-BE49-F238E27FC236}">
                <a16:creationId xmlns:a16="http://schemas.microsoft.com/office/drawing/2014/main" id="{A9D4A50B-BBED-2D41-BDEE-13D100FAB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963" y="1231114"/>
            <a:ext cx="1879246" cy="112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77897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863505-DE2B-7248-BD0C-D3E392F28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RPC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EFFC24-2BD1-0548-B2A1-3170385D6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Understand application: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Idempotent</a:t>
            </a:r>
            <a:r>
              <a:rPr kumimoji="1" lang="en-US" altLang="zh-CN" dirty="0"/>
              <a:t>: may be run any number of times without harm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Non-idempotent</a:t>
            </a:r>
            <a:r>
              <a:rPr kumimoji="1" lang="en-US" altLang="zh-CN" dirty="0"/>
              <a:t>: those with side-effects (e.g., call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 at the server)</a:t>
            </a:r>
          </a:p>
          <a:p>
            <a:pPr indent="-285750"/>
            <a:r>
              <a:rPr kumimoji="1" lang="en-US" altLang="zh-CN" b="0" dirty="0"/>
              <a:t>When </a:t>
            </a:r>
            <a:r>
              <a:rPr kumimoji="1" lang="en-US" altLang="zh-CN" dirty="0">
                <a:solidFill>
                  <a:srgbClr val="C00000"/>
                </a:solidFill>
              </a:rPr>
              <a:t>at-least-once</a:t>
            </a:r>
            <a:r>
              <a:rPr kumimoji="1" lang="en-US" altLang="zh-CN" b="0" dirty="0"/>
              <a:t> is </a:t>
            </a:r>
            <a:r>
              <a:rPr kumimoji="1" lang="en-US" altLang="zh-CN" dirty="0">
                <a:solidFill>
                  <a:srgbClr val="C00000"/>
                </a:solidFill>
              </a:rPr>
              <a:t>OK</a:t>
            </a:r>
            <a:r>
              <a:rPr kumimoji="1" lang="en-US" altLang="zh-CN" b="0" dirty="0"/>
              <a:t>? </a:t>
            </a:r>
          </a:p>
          <a:p>
            <a:pPr lvl="1"/>
            <a:r>
              <a:rPr kumimoji="1" lang="en-US" altLang="zh-CN" dirty="0"/>
              <a:t>If no side effect (e.g., read-only operation, </a:t>
            </a:r>
            <a:r>
              <a:rPr kumimoji="1" lang="en-US" altLang="zh-CN" dirty="0" err="1"/>
              <a:t>ReadTime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If app has its own plan for detecting duplication</a:t>
            </a:r>
          </a:p>
          <a:p>
            <a:pPr lvl="2"/>
            <a:r>
              <a:rPr kumimoji="1" lang="en-US" altLang="zh-CN" dirty="0"/>
              <a:t> E.g., record how many times a counter has been added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C5C58F-4D42-654B-8C2A-55268D52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8195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remembers the requests it has seen and replies to executed RPCs (need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across reboots)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Detect duplicates</a:t>
            </a:r>
            <a:r>
              <a:rPr kumimoji="1" lang="en-US" altLang="zh-CN" b="0" dirty="0"/>
              <a:t>, requests need unique IDs (XIDs)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8203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D1CA22-9F83-D845-B91F-1EC1FB4E4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Idempotence in RPC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428759-5FBE-AA4C-B1D5-3BE859EA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71581" y="53675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B685DB9-F101-F345-A7E8-0FF02347B9EC}"/>
              </a:ext>
            </a:extLst>
          </p:cNvPr>
          <p:cNvSpPr/>
          <p:nvPr/>
        </p:nvSpPr>
        <p:spPr>
          <a:xfrm>
            <a:off x="5220072" y="1490089"/>
            <a:ext cx="5760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Like(</a:t>
            </a:r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) {</a:t>
            </a:r>
          </a:p>
          <a:p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 if not see </a:t>
            </a:r>
            <a:r>
              <a:rPr lang="en-US" altLang="zh-CN" b="1" dirty="0" err="1">
                <a:solidFill>
                  <a:srgbClr val="BE384B"/>
                </a:solidFill>
                <a:latin typeface="Menlo-Regular" panose="020B0609030804020204" pitchFamily="49" charset="0"/>
              </a:rPr>
              <a:t>xid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     counter++;</a:t>
            </a:r>
          </a:p>
          <a:p>
            <a:r>
              <a:rPr lang="en-US" altLang="zh-CN" dirty="0">
                <a:solidFill>
                  <a:srgbClr val="BE384B"/>
                </a:solidFill>
                <a:latin typeface="Menlo-Regular" panose="020B0609030804020204" pitchFamily="49" charset="0"/>
              </a:rPr>
              <a:t>  }</a:t>
            </a:r>
          </a:p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}</a:t>
            </a:r>
            <a:endParaRPr lang="zh-CN" altLang="en-US" dirty="0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C6B7B06F-B2FE-9841-814A-868C87D1A152}"/>
              </a:ext>
            </a:extLst>
          </p:cNvPr>
          <p:cNvSpPr/>
          <p:nvPr/>
        </p:nvSpPr>
        <p:spPr>
          <a:xfrm>
            <a:off x="5652120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server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0F4FD56-C669-FC41-AE26-19AC33D8E43B}"/>
              </a:ext>
            </a:extLst>
          </p:cNvPr>
          <p:cNvSpPr/>
          <p:nvPr/>
        </p:nvSpPr>
        <p:spPr>
          <a:xfrm>
            <a:off x="1043608" y="1081457"/>
            <a:ext cx="2160240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dirty="0">
                <a:latin typeface="Eras Medium ITC" pitchFamily="34" charset="0"/>
              </a:rPr>
              <a:t>RPC client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B75430C-EEE6-8B4D-BBFC-DEE1C11D429B}"/>
              </a:ext>
            </a:extLst>
          </p:cNvPr>
          <p:cNvSpPr/>
          <p:nvPr/>
        </p:nvSpPr>
        <p:spPr>
          <a:xfrm>
            <a:off x="611560" y="1490089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Call(server, “Like”);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A13ED2F-5B28-4C4B-B4E4-2A0C3F9EC778}"/>
              </a:ext>
            </a:extLst>
          </p:cNvPr>
          <p:cNvSpPr/>
          <p:nvPr/>
        </p:nvSpPr>
        <p:spPr>
          <a:xfrm>
            <a:off x="1187624" y="2857500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C0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07922F2-0AFD-4044-BFA9-C50784316936}"/>
              </a:ext>
            </a:extLst>
          </p:cNvPr>
          <p:cNvSpPr/>
          <p:nvPr/>
        </p:nvSpPr>
        <p:spPr>
          <a:xfrm>
            <a:off x="1187624" y="3553839"/>
            <a:ext cx="479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C1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B59B7B3-EAE7-6F4C-9FF8-72F9637B1681}"/>
              </a:ext>
            </a:extLst>
          </p:cNvPr>
          <p:cNvSpPr/>
          <p:nvPr/>
        </p:nvSpPr>
        <p:spPr>
          <a:xfrm>
            <a:off x="1164629" y="4222269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Server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8AA1060-879E-6140-BACC-9CCEC347D1B6}"/>
              </a:ext>
            </a:extLst>
          </p:cNvPr>
          <p:cNvSpPr/>
          <p:nvPr/>
        </p:nvSpPr>
        <p:spPr>
          <a:xfrm>
            <a:off x="1187624" y="492763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C76474CB-1232-BD43-AE89-6C0E0E4A4108}"/>
              </a:ext>
            </a:extLst>
          </p:cNvPr>
          <p:cNvCxnSpPr>
            <a:stCxn id="12" idx="3"/>
          </p:cNvCxnSpPr>
          <p:nvPr/>
        </p:nvCxnSpPr>
        <p:spPr>
          <a:xfrm>
            <a:off x="1876659" y="5112296"/>
            <a:ext cx="5935701" cy="0"/>
          </a:xfrm>
          <a:prstGeom prst="line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CE258E35-F631-0A48-9FCF-68F5298444FF}"/>
              </a:ext>
            </a:extLst>
          </p:cNvPr>
          <p:cNvCxnSpPr/>
          <p:nvPr/>
        </p:nvCxnSpPr>
        <p:spPr>
          <a:xfrm>
            <a:off x="2008800" y="440693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A7700B2F-8406-8649-822C-F0960848B498}"/>
              </a:ext>
            </a:extLst>
          </p:cNvPr>
          <p:cNvCxnSpPr/>
          <p:nvPr/>
        </p:nvCxnSpPr>
        <p:spPr>
          <a:xfrm>
            <a:off x="2008800" y="3738505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>
            <a:extLst>
              <a:ext uri="{FF2B5EF4-FFF2-40B4-BE49-F238E27FC236}">
                <a16:creationId xmlns:a16="http://schemas.microsoft.com/office/drawing/2014/main" id="{44F961C6-2EA0-5047-86F4-7FD7EE9847E3}"/>
              </a:ext>
            </a:extLst>
          </p:cNvPr>
          <p:cNvCxnSpPr/>
          <p:nvPr/>
        </p:nvCxnSpPr>
        <p:spPr>
          <a:xfrm>
            <a:off x="2008800" y="3012712"/>
            <a:ext cx="5935701" cy="0"/>
          </a:xfrm>
          <a:prstGeom prst="line">
            <a:avLst/>
          </a:prstGeom>
          <a:ln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2BBD7A7B-7E5B-7345-986F-6F19CDF6D364}"/>
              </a:ext>
            </a:extLst>
          </p:cNvPr>
          <p:cNvCxnSpPr>
            <a:cxnSpLocks/>
          </p:cNvCxnSpPr>
          <p:nvPr/>
        </p:nvCxnSpPr>
        <p:spPr>
          <a:xfrm>
            <a:off x="2195736" y="3012712"/>
            <a:ext cx="576064" cy="1394223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C88FF869-05ED-E541-A1CB-17FF9B6822E5}"/>
              </a:ext>
            </a:extLst>
          </p:cNvPr>
          <p:cNvCxnSpPr>
            <a:cxnSpLocks/>
          </p:cNvCxnSpPr>
          <p:nvPr/>
        </p:nvCxnSpPr>
        <p:spPr>
          <a:xfrm flipV="1">
            <a:off x="2771800" y="3065999"/>
            <a:ext cx="543940" cy="1331273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7703FFEA-07D7-FF46-99C2-DC8710A3D2DE}"/>
              </a:ext>
            </a:extLst>
          </p:cNvPr>
          <p:cNvSpPr/>
          <p:nvPr/>
        </p:nvSpPr>
        <p:spPr>
          <a:xfrm>
            <a:off x="2121622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4E84241-6A26-8145-AE6B-9800C2742026}"/>
              </a:ext>
            </a:extLst>
          </p:cNvPr>
          <p:cNvSpPr/>
          <p:nvPr/>
        </p:nvSpPr>
        <p:spPr>
          <a:xfrm>
            <a:off x="2841702" y="2648213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47E42291-51A2-C346-85CE-04DA0D3D2C49}"/>
              </a:ext>
            </a:extLst>
          </p:cNvPr>
          <p:cNvCxnSpPr>
            <a:cxnSpLocks/>
          </p:cNvCxnSpPr>
          <p:nvPr/>
        </p:nvCxnSpPr>
        <p:spPr>
          <a:xfrm>
            <a:off x="4211960" y="3738505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0490B4CC-0CFD-C043-9745-55540A12C577}"/>
              </a:ext>
            </a:extLst>
          </p:cNvPr>
          <p:cNvCxnSpPr>
            <a:cxnSpLocks/>
          </p:cNvCxnSpPr>
          <p:nvPr/>
        </p:nvCxnSpPr>
        <p:spPr>
          <a:xfrm flipV="1">
            <a:off x="4551723" y="4134913"/>
            <a:ext cx="204177" cy="310271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4F986AC9-2DFB-D445-A5B9-3FDAF4F05BFA}"/>
              </a:ext>
            </a:extLst>
          </p:cNvPr>
          <p:cNvSpPr/>
          <p:nvPr/>
        </p:nvSpPr>
        <p:spPr>
          <a:xfrm>
            <a:off x="4272182" y="4494292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pic>
        <p:nvPicPr>
          <p:cNvPr id="30" name="图片 29">
            <a:extLst>
              <a:ext uri="{FF2B5EF4-FFF2-40B4-BE49-F238E27FC236}">
                <a16:creationId xmlns:a16="http://schemas.microsoft.com/office/drawing/2014/main" id="{C83E3436-139D-8C45-8F52-9BC24A1E6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927" y="3792580"/>
            <a:ext cx="406349" cy="406349"/>
          </a:xfrm>
          <a:prstGeom prst="rect">
            <a:avLst/>
          </a:prstGeom>
        </p:spPr>
      </p:pic>
      <p:sp>
        <p:nvSpPr>
          <p:cNvPr id="32" name="矩形 31">
            <a:extLst>
              <a:ext uri="{FF2B5EF4-FFF2-40B4-BE49-F238E27FC236}">
                <a16:creationId xmlns:a16="http://schemas.microsoft.com/office/drawing/2014/main" id="{7E3F6F8B-6F9F-8749-BEC9-72AB535411D2}"/>
              </a:ext>
            </a:extLst>
          </p:cNvPr>
          <p:cNvSpPr/>
          <p:nvPr/>
        </p:nvSpPr>
        <p:spPr>
          <a:xfrm>
            <a:off x="4314947" y="3340491"/>
            <a:ext cx="22765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Failure &amp; retry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DA55A65-818D-4940-99AF-493EADAB44A2}"/>
              </a:ext>
            </a:extLst>
          </p:cNvPr>
          <p:cNvCxnSpPr>
            <a:cxnSpLocks/>
          </p:cNvCxnSpPr>
          <p:nvPr/>
        </p:nvCxnSpPr>
        <p:spPr>
          <a:xfrm>
            <a:off x="6238444" y="3724096"/>
            <a:ext cx="339763" cy="690241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28D193D-1C0B-424D-940B-8987C0A8D78D}"/>
              </a:ext>
            </a:extLst>
          </p:cNvPr>
          <p:cNvCxnSpPr>
            <a:cxnSpLocks/>
          </p:cNvCxnSpPr>
          <p:nvPr/>
        </p:nvCxnSpPr>
        <p:spPr>
          <a:xfrm flipV="1">
            <a:off x="6578207" y="3746186"/>
            <a:ext cx="496271" cy="643740"/>
          </a:xfrm>
          <a:prstGeom prst="straightConnector1">
            <a:avLst/>
          </a:prstGeom>
          <a:ln w="1905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FD56A619-A159-0B4B-BB40-80BD7BD8C04E}"/>
              </a:ext>
            </a:extLst>
          </p:cNvPr>
          <p:cNvSpPr/>
          <p:nvPr/>
        </p:nvSpPr>
        <p:spPr>
          <a:xfrm>
            <a:off x="6273241" y="4482000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Like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61FC7F2-899E-6E4F-9CD3-10E8DFC6066F}"/>
              </a:ext>
            </a:extLst>
          </p:cNvPr>
          <p:cNvSpPr/>
          <p:nvPr/>
        </p:nvSpPr>
        <p:spPr>
          <a:xfrm>
            <a:off x="6732240" y="3340491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rgbClr val="1A1A1A"/>
                </a:solidFill>
                <a:latin typeface="Menlo-Regular" panose="020B0609030804020204" pitchFamily="49" charset="0"/>
              </a:rPr>
              <a:t>Succ</a:t>
            </a:r>
            <a:endParaRPr lang="zh-CN" altLang="en-US" dirty="0"/>
          </a:p>
        </p:txBody>
      </p:sp>
      <p:pic>
        <p:nvPicPr>
          <p:cNvPr id="1028" name="Picture 4" descr="求点赞、被点赞，社交网络用户对点赞又爱又恨- 链闻ChainNews">
            <a:extLst>
              <a:ext uri="{FF2B5EF4-FFF2-40B4-BE49-F238E27FC236}">
                <a16:creationId xmlns:a16="http://schemas.microsoft.com/office/drawing/2014/main" id="{D14F1150-E333-2241-A768-DCBD7467B8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63" y="1889412"/>
            <a:ext cx="1010791" cy="53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矩形 30">
            <a:extLst>
              <a:ext uri="{FF2B5EF4-FFF2-40B4-BE49-F238E27FC236}">
                <a16:creationId xmlns:a16="http://schemas.microsoft.com/office/drawing/2014/main" id="{51DBBD13-3F0A-0B4F-BE9D-EBA7104A9942}"/>
              </a:ext>
            </a:extLst>
          </p:cNvPr>
          <p:cNvSpPr/>
          <p:nvPr/>
        </p:nvSpPr>
        <p:spPr>
          <a:xfrm>
            <a:off x="2112512" y="470830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counter=1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0A6960F-F7FD-D741-8F9E-6BD84D226A0B}"/>
              </a:ext>
            </a:extLst>
          </p:cNvPr>
          <p:cNvSpPr/>
          <p:nvPr/>
        </p:nvSpPr>
        <p:spPr>
          <a:xfrm>
            <a:off x="4135018" y="4717206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counter=2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E7D0615-FC74-574C-BD71-5EFB21A9E3F3}"/>
              </a:ext>
            </a:extLst>
          </p:cNvPr>
          <p:cNvSpPr/>
          <p:nvPr/>
        </p:nvSpPr>
        <p:spPr>
          <a:xfrm>
            <a:off x="6034933" y="4710533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A1A1A"/>
                </a:solidFill>
                <a:latin typeface="Menlo-Regular" panose="020B0609030804020204" pitchFamily="49" charset="0"/>
              </a:rPr>
              <a:t>counter=</a:t>
            </a:r>
            <a:r>
              <a:rPr lang="en-US" altLang="zh-CN" b="1" dirty="0">
                <a:solidFill>
                  <a:srgbClr val="BE384B"/>
                </a:solidFill>
                <a:latin typeface="Menlo-Regular" panose="020B0609030804020204" pitchFamily="49" charset="0"/>
              </a:rPr>
              <a:t>2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711260F-D4EA-2448-B3AD-D51E79B9B735}"/>
              </a:ext>
            </a:extLst>
          </p:cNvPr>
          <p:cNvSpPr/>
          <p:nvPr/>
        </p:nvSpPr>
        <p:spPr>
          <a:xfrm>
            <a:off x="2087324" y="3116843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C0:#1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F2E1AEC-D2DD-EF4D-8D6E-F90D0CACA5FF}"/>
              </a:ext>
            </a:extLst>
          </p:cNvPr>
          <p:cNvSpPr/>
          <p:nvPr/>
        </p:nvSpPr>
        <p:spPr>
          <a:xfrm>
            <a:off x="3872072" y="3878449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FFF54358-83F7-404E-8B55-140EC16C5F2F}"/>
              </a:ext>
            </a:extLst>
          </p:cNvPr>
          <p:cNvSpPr/>
          <p:nvPr/>
        </p:nvSpPr>
        <p:spPr>
          <a:xfrm>
            <a:off x="5823012" y="3885805"/>
            <a:ext cx="80021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kumimoji="1" lang="en-US" altLang="zh-CN" dirty="0"/>
              <a:t>C1:#1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499812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008507-E141-E249-AEC3-82D332AC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Ideal RPC Semantics: exactly-once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8729C4-0E97-DE42-8631-125952C1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Like single-machine function call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Implement exactly-once </a:t>
            </a:r>
            <a:r>
              <a:rPr kumimoji="1" lang="en-US" altLang="zh-CN" b="0" dirty="0"/>
              <a:t>semantics: </a:t>
            </a:r>
          </a:p>
          <a:p>
            <a:pPr lvl="1"/>
            <a:r>
              <a:rPr kumimoji="1" lang="en-US" altLang="zh-CN" b="0" dirty="0"/>
              <a:t>Server remember the requests it has seen and replies to executed RPCs (across reboots) </a:t>
            </a:r>
          </a:p>
          <a:p>
            <a:pPr lvl="1"/>
            <a:r>
              <a:rPr kumimoji="1" lang="en-US" altLang="zh-CN" b="0" dirty="0"/>
              <a:t>Detect duplicates, </a:t>
            </a:r>
            <a:r>
              <a:rPr kumimoji="1" lang="en-US" altLang="zh-CN" b="0" dirty="0" err="1"/>
              <a:t>reqs</a:t>
            </a:r>
            <a:r>
              <a:rPr kumimoji="1" lang="en-US" altLang="zh-CN" b="0" dirty="0"/>
              <a:t> need unique IDs (XIDs) 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Assumption</a:t>
            </a:r>
            <a:r>
              <a:rPr kumimoji="1" lang="en-US" altLang="zh-CN" b="0" dirty="0"/>
              <a:t>: failures are </a:t>
            </a:r>
            <a:r>
              <a:rPr kumimoji="1" lang="en-US" altLang="zh-CN" dirty="0"/>
              <a:t>eventually</a:t>
            </a:r>
            <a:r>
              <a:rPr kumimoji="1" lang="en-US" altLang="zh-CN" b="0" dirty="0"/>
              <a:t> repaired, and client retries </a:t>
            </a:r>
            <a:r>
              <a:rPr kumimoji="1" lang="en-US" altLang="zh-CN" dirty="0"/>
              <a:t>forever</a:t>
            </a:r>
          </a:p>
          <a:p>
            <a:pPr lvl="1"/>
            <a:r>
              <a:rPr kumimoji="1" lang="en-US" altLang="zh-CN" b="0" dirty="0"/>
              <a:t>How to correctly recover from failure? See later lectures  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1D976C-2064-A441-848F-B8D9998E2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8050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8FA572-B9C4-8441-8EE9-B3CCD24E2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D4C1F7-D8D2-0B47-A771-83836E987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1. Standards for wire format of RPC message and data types</a:t>
            </a:r>
          </a:p>
          <a:p>
            <a:r>
              <a:rPr kumimoji="1" lang="en-US" altLang="zh-CN" b="0" dirty="0"/>
              <a:t>2. Library of routines to </a:t>
            </a:r>
            <a:r>
              <a:rPr kumimoji="1" lang="en-US" altLang="zh-CN" dirty="0">
                <a:solidFill>
                  <a:srgbClr val="C00000"/>
                </a:solidFill>
              </a:rPr>
              <a:t>marshal / </a:t>
            </a:r>
            <a:r>
              <a:rPr kumimoji="1" lang="en-US" altLang="zh-CN" dirty="0" err="1">
                <a:solidFill>
                  <a:srgbClr val="C00000"/>
                </a:solidFill>
              </a:rPr>
              <a:t>unmarshal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/>
              <a:t>data</a:t>
            </a:r>
          </a:p>
          <a:p>
            <a:r>
              <a:rPr kumimoji="1" lang="en-US" altLang="zh-CN" b="0" dirty="0"/>
              <a:t>3. Stub generator, or RPC compiler, to produce "stubs"</a:t>
            </a:r>
          </a:p>
          <a:p>
            <a:pPr lvl="1"/>
            <a:r>
              <a:rPr kumimoji="1" lang="en-US" altLang="zh-CN" dirty="0"/>
              <a:t>For client: marshal arguments, call, wait,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reply</a:t>
            </a:r>
          </a:p>
          <a:p>
            <a:pPr lvl="1"/>
            <a:r>
              <a:rPr kumimoji="1" lang="en-US" altLang="zh-CN" dirty="0"/>
              <a:t>For server: </a:t>
            </a:r>
            <a:r>
              <a:rPr kumimoji="1" lang="en-US" altLang="zh-CN" dirty="0" err="1"/>
              <a:t>unmarshal</a:t>
            </a:r>
            <a:r>
              <a:rPr kumimoji="1" lang="en-US" altLang="zh-CN" dirty="0"/>
              <a:t> arguments, call real function, marshal reply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D2D700-64CA-C046-90ED-E10463005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3148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1DE492-CD15-0F4B-A7D2-C060A7BE8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all together: RPC system components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7009B8-9675-6A4E-B3A6-A6892EDA5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4. Server framework:</a:t>
            </a:r>
          </a:p>
          <a:p>
            <a:pPr lvl="1"/>
            <a:r>
              <a:rPr kumimoji="1" lang="en-US" altLang="zh-CN" dirty="0"/>
              <a:t>Dispatch each call message to correct server stub</a:t>
            </a:r>
          </a:p>
          <a:p>
            <a:pPr lvl="1"/>
            <a:r>
              <a:rPr kumimoji="1" lang="en-US" altLang="zh-CN" dirty="0"/>
              <a:t>Recall each called functions ,if provide </a:t>
            </a:r>
            <a:r>
              <a:rPr kumimoji="1" lang="en-US" altLang="zh-CN" b="1" dirty="0">
                <a:solidFill>
                  <a:srgbClr val="C00000"/>
                </a:solidFill>
              </a:rPr>
              <a:t>at-most-once </a:t>
            </a:r>
            <a:r>
              <a:rPr kumimoji="1" lang="en-US" altLang="zh-CN" dirty="0"/>
              <a:t>semantic or </a:t>
            </a:r>
            <a:r>
              <a:rPr kumimoji="1" lang="en-US" altLang="zh-CN" b="1" dirty="0">
                <a:solidFill>
                  <a:srgbClr val="C00000"/>
                </a:solidFill>
              </a:rPr>
              <a:t>exactly-once semantic </a:t>
            </a:r>
          </a:p>
          <a:p>
            <a:r>
              <a:rPr kumimoji="1" lang="en-US" altLang="zh-CN" b="0" dirty="0"/>
              <a:t>5. Client framework:</a:t>
            </a:r>
          </a:p>
          <a:p>
            <a:pPr lvl="1"/>
            <a:r>
              <a:rPr kumimoji="1" lang="en-US" altLang="zh-CN" dirty="0"/>
              <a:t>Give each reply to correct waiting thread / callback</a:t>
            </a:r>
          </a:p>
          <a:p>
            <a:pPr lvl="1"/>
            <a:r>
              <a:rPr kumimoji="1" lang="en-US" altLang="zh-CN" dirty="0"/>
              <a:t>Retry if timeout or server cache</a:t>
            </a:r>
          </a:p>
          <a:p>
            <a:r>
              <a:rPr kumimoji="1" lang="en-US" altLang="zh-CN" b="0" dirty="0"/>
              <a:t>6. Binding: how does client find the right server?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98AFD2-4C01-F849-9AC3-4C22408B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0516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39531</TotalTime>
  <Words>4427</Words>
  <Application>Microsoft Macintosh PowerPoint</Application>
  <PresentationFormat>全屏显示(16:10)</PresentationFormat>
  <Paragraphs>917</Paragraphs>
  <Slides>71</Slides>
  <Notes>71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85" baseType="lpstr">
      <vt:lpstr>等线</vt:lpstr>
      <vt:lpstr>等线</vt:lpstr>
      <vt:lpstr>CourierNewPS</vt:lpstr>
      <vt:lpstr>MS PGothic</vt:lpstr>
      <vt:lpstr>UbuntuMono</vt:lpstr>
      <vt:lpstr>Arial</vt:lpstr>
      <vt:lpstr>Calibri</vt:lpstr>
      <vt:lpstr>Consolas</vt:lpstr>
      <vt:lpstr>Courier New</vt:lpstr>
      <vt:lpstr>CourierNewPSMT</vt:lpstr>
      <vt:lpstr>Eras Medium ITC</vt:lpstr>
      <vt:lpstr>Menlo-Regular</vt:lpstr>
      <vt:lpstr>Wingdings</vt:lpstr>
      <vt:lpstr>1_Office 主题​​</vt:lpstr>
      <vt:lpstr>Remote Procedure Call</vt:lpstr>
      <vt:lpstr>Distributed system that support large-scale websites</vt:lpstr>
      <vt:lpstr>Example: extend a single-node filesystem to a distributed one</vt:lpstr>
      <vt:lpstr>Other file systems (not inode)</vt:lpstr>
      <vt:lpstr>Other Choices instead of inode</vt:lpstr>
      <vt:lpstr>FAT (File Allocation Table) File System</vt:lpstr>
      <vt:lpstr>FAT Properties</vt:lpstr>
      <vt:lpstr>FAT File System</vt:lpstr>
      <vt:lpstr>What about the Directory in FAT?</vt:lpstr>
      <vt:lpstr>Question: inode vs. FAT</vt:lpstr>
      <vt:lpstr>PowerPoint 演示文稿</vt:lpstr>
      <vt:lpstr>filesystem + RPC, a form of distributed filesystem</vt:lpstr>
      <vt:lpstr>RPC vs. Sockets API </vt:lpstr>
      <vt:lpstr>RPC: Remote Procedure Call</vt:lpstr>
      <vt:lpstr>Example of RPC</vt:lpstr>
      <vt:lpstr>Call GET_TIME in a single machine case</vt:lpstr>
      <vt:lpstr>Single-machine call vs. distributed call（RPC）</vt:lpstr>
      <vt:lpstr>Handwritten code: client</vt:lpstr>
      <vt:lpstr>Handwritten code: server</vt:lpstr>
      <vt:lpstr>RPC simplifies the implementation of remote calls</vt:lpstr>
      <vt:lpstr>RPC: a complete calling process</vt:lpstr>
      <vt:lpstr>RPC stub</vt:lpstr>
      <vt:lpstr>Client Program using RPC</vt:lpstr>
      <vt:lpstr>Server Program using RPC</vt:lpstr>
      <vt:lpstr>Question: what is inside a message?</vt:lpstr>
      <vt:lpstr>Question: what is inside a message?</vt:lpstr>
      <vt:lpstr>RPC request message</vt:lpstr>
      <vt:lpstr>RPC reply message</vt:lpstr>
      <vt:lpstr>Binding: find the server</vt:lpstr>
      <vt:lpstr>PowerPoint 演示文稿</vt:lpstr>
      <vt:lpstr>Parameter passing </vt:lpstr>
      <vt:lpstr>Parameter passing is challenging across machines</vt:lpstr>
      <vt:lpstr>Parameter passing is more challenging</vt:lpstr>
      <vt:lpstr>Representing data: encoding </vt:lpstr>
      <vt:lpstr>Why not using language-specific formats? </vt:lpstr>
      <vt:lpstr>System requirements for encoding/decoding </vt:lpstr>
      <vt:lpstr>Standardized encoding: JSON, XML &amp; etc.</vt:lpstr>
      <vt:lpstr>Standardized encoding: JSON, XML &amp; etc.</vt:lpstr>
      <vt:lpstr>Standardized encoding: JSON, XML &amp; etc</vt:lpstr>
      <vt:lpstr>Binary formats</vt:lpstr>
      <vt:lpstr>Binary formats: schema </vt:lpstr>
      <vt:lpstr>The BinaryProtocol of Thrift  </vt:lpstr>
      <vt:lpstr>Being more compact: Thrift CompactProtocol </vt:lpstr>
      <vt:lpstr>Being more compact: Thrift CompactProtocol </vt:lpstr>
      <vt:lpstr>Schema simplifies supporting compatibility </vt:lpstr>
      <vt:lpstr>Short summary of parameter passing in RPC</vt:lpstr>
      <vt:lpstr>Automatic stub generation</vt:lpstr>
      <vt:lpstr>Transport protocol of RPC</vt:lpstr>
      <vt:lpstr>Short summary of encoding &amp; decoding data for RPC </vt:lpstr>
      <vt:lpstr>Short summary of encoding &amp; decoding data for RPC </vt:lpstr>
      <vt:lpstr>Short summary: RPC so far </vt:lpstr>
      <vt:lpstr>PowerPoint 演示文稿</vt:lpstr>
      <vt:lpstr>When RPC meets failures</vt:lpstr>
      <vt:lpstr>When RPC meets failures</vt:lpstr>
      <vt:lpstr>When RPC meets failures</vt:lpstr>
      <vt:lpstr>When RPC meets failures</vt:lpstr>
      <vt:lpstr>RPC != PC</vt:lpstr>
      <vt:lpstr>When RPC meets failures</vt:lpstr>
      <vt:lpstr>RPC semantic</vt:lpstr>
      <vt:lpstr>RPC semantic</vt:lpstr>
      <vt:lpstr>Cases of idempotence</vt:lpstr>
      <vt:lpstr>Idempotence in RPC</vt:lpstr>
      <vt:lpstr>Idempotence in RPC</vt:lpstr>
      <vt:lpstr>Idempotence in RPC</vt:lpstr>
      <vt:lpstr>Idempotence in RPC</vt:lpstr>
      <vt:lpstr>RPC semantic</vt:lpstr>
      <vt:lpstr>Ideal RPC Semantics: exactly-once</vt:lpstr>
      <vt:lpstr>Idempotence in RPC</vt:lpstr>
      <vt:lpstr>Ideal RPC Semantics: exactly-once</vt:lpstr>
      <vt:lpstr>Put it all together: RPC system components</vt:lpstr>
      <vt:lpstr>Put it all together: RPC system components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1629</cp:revision>
  <cp:lastPrinted>2020-03-02T13:38:09Z</cp:lastPrinted>
  <dcterms:created xsi:type="dcterms:W3CDTF">2017-11-24T09:35:45Z</dcterms:created>
  <dcterms:modified xsi:type="dcterms:W3CDTF">2025-09-28T07:38:10Z</dcterms:modified>
</cp:coreProperties>
</file>